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6" r:id="rId5"/>
  </p:sldMasterIdLst>
  <p:notesMasterIdLst>
    <p:notesMasterId r:id="rId57"/>
  </p:notesMasterIdLst>
  <p:sldIdLst>
    <p:sldId id="2147476444" r:id="rId6"/>
    <p:sldId id="2147476445" r:id="rId7"/>
    <p:sldId id="2147376216" r:id="rId8"/>
    <p:sldId id="2147476396" r:id="rId9"/>
    <p:sldId id="2147476489" r:id="rId10"/>
    <p:sldId id="2147476490" r:id="rId11"/>
    <p:sldId id="2147476413" r:id="rId12"/>
    <p:sldId id="2147476415" r:id="rId13"/>
    <p:sldId id="2147476417" r:id="rId14"/>
    <p:sldId id="2147476493" r:id="rId15"/>
    <p:sldId id="2147476397" r:id="rId16"/>
    <p:sldId id="2147476416" r:id="rId17"/>
    <p:sldId id="2147476398" r:id="rId18"/>
    <p:sldId id="2147476399" r:id="rId19"/>
    <p:sldId id="2147476400" r:id="rId20"/>
    <p:sldId id="2147476404" r:id="rId21"/>
    <p:sldId id="2147476418" r:id="rId22"/>
    <p:sldId id="2147476405" r:id="rId23"/>
    <p:sldId id="2147476406" r:id="rId24"/>
    <p:sldId id="2147476407" r:id="rId25"/>
    <p:sldId id="2147476408" r:id="rId26"/>
    <p:sldId id="2147476412" r:id="rId27"/>
    <p:sldId id="2147476411" r:id="rId28"/>
    <p:sldId id="2147476414" r:id="rId29"/>
    <p:sldId id="2147476510" r:id="rId30"/>
    <p:sldId id="2147476491" r:id="rId31"/>
    <p:sldId id="2147476492" r:id="rId32"/>
    <p:sldId id="2147476494" r:id="rId33"/>
    <p:sldId id="2147476423" r:id="rId34"/>
    <p:sldId id="2147476420" r:id="rId35"/>
    <p:sldId id="2147476508" r:id="rId36"/>
    <p:sldId id="2147476495" r:id="rId37"/>
    <p:sldId id="2147476496" r:id="rId38"/>
    <p:sldId id="2147476497" r:id="rId39"/>
    <p:sldId id="2147476498" r:id="rId40"/>
    <p:sldId id="2147476499" r:id="rId41"/>
    <p:sldId id="2147476500" r:id="rId42"/>
    <p:sldId id="2147476424" r:id="rId43"/>
    <p:sldId id="2147476425" r:id="rId44"/>
    <p:sldId id="2147476426" r:id="rId45"/>
    <p:sldId id="2147476402" r:id="rId46"/>
    <p:sldId id="2147476419" r:id="rId47"/>
    <p:sldId id="2147476403" r:id="rId48"/>
    <p:sldId id="2147476502" r:id="rId49"/>
    <p:sldId id="2147476421" r:id="rId50"/>
    <p:sldId id="2147476503" r:id="rId51"/>
    <p:sldId id="2147476422" r:id="rId52"/>
    <p:sldId id="2147476504" r:id="rId53"/>
    <p:sldId id="2147476505" r:id="rId54"/>
    <p:sldId id="2147476506" r:id="rId55"/>
    <p:sldId id="2147476509" r:id="rId5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er Overview" id="{0947D8B9-DE4B-4970-8967-A20956D35FD6}">
          <p14:sldIdLst>
            <p14:sldId id="2147476444"/>
            <p14:sldId id="2147476445"/>
          </p14:sldIdLst>
        </p14:section>
        <p14:section name="Overveiw" id="{9146FBEA-1923-4647-A557-F49D78FF60E8}">
          <p14:sldIdLst>
            <p14:sldId id="2147376216"/>
            <p14:sldId id="2147476396"/>
          </p14:sldIdLst>
        </p14:section>
        <p14:section name="Claims Expenditure and Premium Data Reporting" id="{D2418238-0829-44AD-AF54-C442B54F7E44}">
          <p14:sldIdLst>
            <p14:sldId id="2147476489"/>
            <p14:sldId id="2147476490"/>
            <p14:sldId id="2147476413"/>
            <p14:sldId id="2147476415"/>
            <p14:sldId id="2147476417"/>
            <p14:sldId id="2147476493"/>
            <p14:sldId id="2147476397"/>
            <p14:sldId id="2147476416"/>
            <p14:sldId id="2147476398"/>
            <p14:sldId id="2147476399"/>
            <p14:sldId id="2147476400"/>
            <p14:sldId id="2147476404"/>
            <p14:sldId id="2147476418"/>
            <p14:sldId id="2147476405"/>
            <p14:sldId id="2147476406"/>
            <p14:sldId id="2147476407"/>
            <p14:sldId id="2147476408"/>
            <p14:sldId id="2147476412"/>
            <p14:sldId id="2147476411"/>
            <p14:sldId id="2147476414"/>
            <p14:sldId id="2147476510"/>
          </p14:sldIdLst>
        </p14:section>
        <p14:section name="Payment Processing and Recording" id="{EE44C621-7DBA-4C51-8913-859189E7E27F}">
          <p14:sldIdLst>
            <p14:sldId id="2147476491"/>
            <p14:sldId id="2147476492"/>
            <p14:sldId id="2147476494"/>
            <p14:sldId id="2147476423"/>
            <p14:sldId id="2147476420"/>
            <p14:sldId id="2147476508"/>
            <p14:sldId id="2147476495"/>
            <p14:sldId id="2147476496"/>
            <p14:sldId id="2147476497"/>
            <p14:sldId id="2147476498"/>
            <p14:sldId id="2147476499"/>
            <p14:sldId id="2147476500"/>
            <p14:sldId id="2147476424"/>
            <p14:sldId id="2147476425"/>
            <p14:sldId id="2147476426"/>
            <p14:sldId id="2147476402"/>
            <p14:sldId id="2147476419"/>
            <p14:sldId id="2147476403"/>
            <p14:sldId id="2147476502"/>
            <p14:sldId id="2147476421"/>
            <p14:sldId id="2147476503"/>
            <p14:sldId id="2147476422"/>
            <p14:sldId id="2147476504"/>
            <p14:sldId id="2147476505"/>
            <p14:sldId id="2147476506"/>
            <p14:sldId id="21474765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94247-E44C-BE3D-AB46-6708BEFB6B66}" name="Jeffrey Peed" initials="JP" userId="S::jpeed@captechventures.com::642227e5-a2ad-490f-93bf-fbb040526956" providerId="AD"/>
  <p188:author id="{97CFBB4B-93B6-2A42-A14A-70418D108BB7}" name="Alisha Hukmani" initials="AH" userId="S::ahukmani@captechventures.com::2c07b133-01ae-44be-bd87-344a8abfcd46" providerId="AD"/>
  <p188:author id="{C4E8BE8C-4770-B39C-292F-C8802C54D737}" name="Nicolette Lerch" initials="NL" userId="S::nlerch@captechventures.com::acbd4681-eff0-4ccd-bab2-4f089cf7f98c" providerId="AD"/>
  <p188:author id="{5F1F3295-100B-6FCD-CBE4-518CF9DA9802}" name="Amanda Davis" initials="AD" userId="S::andavis@captechventures.com::ee299178-abe4-432d-b7a4-c8cfdd45cb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E6D46-3773-A1BC-5411-A6E34A33E408}" v="9" dt="2025-05-15T15:26:58.418"/>
    <p1510:client id="{AE1B1CE4-FFAE-4700-87F3-358B34F459A7}" v="70" dt="2025-05-15T17:29:53.574"/>
    <p1510:client id="{B9327CF3-347F-5E28-1D7F-6CF807C4768C}" v="4" dt="2025-05-15T16:56:38.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0A825D6-9B35-4A86-9ED6-58F1F47E5372}" type="datetimeFigureOut">
              <a:rPr lang="en-US" smtClean="0"/>
              <a:t>5/29/2025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1C28086-E245-45C9-B44A-13FF3C6F493D}" type="slidenum">
              <a:rPr lang="en-US" smtClean="0"/>
              <a:t>‹#›</a:t>
            </a:fld>
            <a:endParaRPr lang="en-US"/>
          </a:p>
        </p:txBody>
      </p:sp>
    </p:spTree>
    <p:extLst>
      <p:ext uri="{BB962C8B-B14F-4D97-AF65-F5344CB8AC3E}">
        <p14:creationId xmlns:p14="http://schemas.microsoft.com/office/powerpoint/2010/main" val="30531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E21C-7FE8-CC7F-E769-38962637C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7226D-AEA7-831D-A5EA-0B06A64D7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03447-E266-E70F-F1A4-2D654BAABB1A}"/>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E6268F22-2920-1C17-7946-91D900882F4C}"/>
              </a:ext>
            </a:extLst>
          </p:cNvPr>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32303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Payments by credit card or e-check</a:t>
            </a:r>
          </a:p>
        </p:txBody>
      </p:sp>
      <p:sp>
        <p:nvSpPr>
          <p:cNvPr id="4" name="Slide Number Placeholder 3"/>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221892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D59C0-4C01-79EA-D066-F64E15DD2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D4161-7068-148E-5D0C-9F00B935F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48803-64F1-FCF6-91F5-CE9BE2EB0BC9}"/>
              </a:ext>
            </a:extLst>
          </p:cNvPr>
          <p:cNvSpPr>
            <a:spLocks noGrp="1"/>
          </p:cNvSpPr>
          <p:nvPr>
            <p:ph type="body" idx="1"/>
          </p:nvPr>
        </p:nvSpPr>
        <p:spPr/>
        <p:txBody>
          <a:bodyPr/>
          <a:lstStyle/>
          <a:p>
            <a:r>
              <a:rPr lang="en-US"/>
              <a:t>Payments by credit card or e-check</a:t>
            </a:r>
          </a:p>
        </p:txBody>
      </p:sp>
      <p:sp>
        <p:nvSpPr>
          <p:cNvPr id="4" name="Slide Number Placeholder 3">
            <a:extLst>
              <a:ext uri="{FF2B5EF4-FFF2-40B4-BE49-F238E27FC236}">
                <a16:creationId xmlns:a16="http://schemas.microsoft.com/office/drawing/2014/main" id="{DA168F42-AD44-9FEB-1B6D-0C56244531AF}"/>
              </a:ext>
            </a:extLst>
          </p:cNvPr>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57223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51</a:t>
            </a:fld>
            <a:endParaRPr lang="en-US"/>
          </a:p>
        </p:txBody>
      </p:sp>
    </p:spTree>
    <p:extLst>
      <p:ext uri="{BB962C8B-B14F-4D97-AF65-F5344CB8AC3E}">
        <p14:creationId xmlns:p14="http://schemas.microsoft.com/office/powerpoint/2010/main" val="92880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a:lstStyle/>
          <a:p>
            <a:endParaRPr lang="en-US"/>
          </a:p>
        </p:txBody>
      </p:sp>
    </p:spTree>
    <p:extLst>
      <p:ext uri="{BB962C8B-B14F-4D97-AF65-F5344CB8AC3E}">
        <p14:creationId xmlns:p14="http://schemas.microsoft.com/office/powerpoint/2010/main" val="119417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6761-68CD-0940-55B1-3D8A3E27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E3772-40F7-D22D-AD97-C1F05DF64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68215-A169-04AF-13F3-EE94A36BD60E}"/>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068610A7-0AD5-29EE-64F8-D5634341DF31}"/>
              </a:ext>
            </a:extLst>
          </p:cNvPr>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23619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4FB5-B2AF-41E0-E288-193EF9447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73F5F-B1B3-91FD-DCA6-44F2097B3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22518-74D9-E32C-0257-3A523B8261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A9D1DC-C5D6-C320-BD1C-9D08FC332455}"/>
              </a:ext>
            </a:extLst>
          </p:cNvPr>
          <p:cNvSpPr>
            <a:spLocks noGrp="1"/>
          </p:cNvSpPr>
          <p:nvPr>
            <p:ph type="sldNum" sz="quarter" idx="5"/>
          </p:nvPr>
        </p:nvSpPr>
        <p:spPr/>
        <p:txBody>
          <a:bodyPr/>
          <a:lstStyle/>
          <a:p>
            <a:fld id="{11C28086-E245-45C9-B44A-13FF3C6F493D}" type="slidenum">
              <a:rPr lang="en-US" smtClean="0"/>
              <a:t>5</a:t>
            </a:fld>
            <a:endParaRPr lang="en-US"/>
          </a:p>
        </p:txBody>
      </p:sp>
    </p:spTree>
    <p:extLst>
      <p:ext uri="{BB962C8B-B14F-4D97-AF65-F5344CB8AC3E}">
        <p14:creationId xmlns:p14="http://schemas.microsoft.com/office/powerpoint/2010/main" val="317460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FBDA-57FF-2B00-4EEA-41107E912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97F52-D0CE-C3A7-A8A9-898148832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7933D-2197-4135-7498-E122913B6E26}"/>
              </a:ext>
            </a:extLst>
          </p:cNvPr>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a:extLst>
              <a:ext uri="{FF2B5EF4-FFF2-40B4-BE49-F238E27FC236}">
                <a16:creationId xmlns:a16="http://schemas.microsoft.com/office/drawing/2014/main" id="{17A3A88A-07AE-F488-5EA2-63FC3703C988}"/>
              </a:ext>
            </a:extLst>
          </p:cNvPr>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63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25</a:t>
            </a:fld>
            <a:endParaRPr lang="en-US"/>
          </a:p>
        </p:txBody>
      </p:sp>
    </p:spTree>
    <p:extLst>
      <p:ext uri="{BB962C8B-B14F-4D97-AF65-F5344CB8AC3E}">
        <p14:creationId xmlns:p14="http://schemas.microsoft.com/office/powerpoint/2010/main" val="282025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91C4B-4291-63F8-CBA0-CFA8A3A64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A61CF-F81A-D45E-1692-D11E3F3C3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D9B66-523A-1F17-AACE-889C65B445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08E7C-C0AC-16E4-6056-B9944C786DE7}"/>
              </a:ext>
            </a:extLst>
          </p:cNvPr>
          <p:cNvSpPr>
            <a:spLocks noGrp="1"/>
          </p:cNvSpPr>
          <p:nvPr>
            <p:ph type="sldNum" sz="quarter" idx="5"/>
          </p:nvPr>
        </p:nvSpPr>
        <p:spPr/>
        <p:txBody>
          <a:bodyPr/>
          <a:lstStyle/>
          <a:p>
            <a:fld id="{11C28086-E245-45C9-B44A-13FF3C6F493D}" type="slidenum">
              <a:rPr lang="en-US" smtClean="0"/>
              <a:t>26</a:t>
            </a:fld>
            <a:endParaRPr lang="en-US"/>
          </a:p>
        </p:txBody>
      </p:sp>
    </p:spTree>
    <p:extLst>
      <p:ext uri="{BB962C8B-B14F-4D97-AF65-F5344CB8AC3E}">
        <p14:creationId xmlns:p14="http://schemas.microsoft.com/office/powerpoint/2010/main" val="260711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3FE67-C1C6-FA2C-199F-754862530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39A00-BFE6-FE5F-F82C-37147726C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C9E0F-8C8A-FAD8-23BC-F289ABD72893}"/>
              </a:ext>
            </a:extLst>
          </p:cNvPr>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a:extLst>
              <a:ext uri="{FF2B5EF4-FFF2-40B4-BE49-F238E27FC236}">
                <a16:creationId xmlns:a16="http://schemas.microsoft.com/office/drawing/2014/main" id="{57D04558-5158-6107-9D9A-C388827FA0DF}"/>
              </a:ext>
            </a:extLst>
          </p:cNvPr>
          <p:cNvSpPr>
            <a:spLocks noGrp="1"/>
          </p:cNvSpPr>
          <p:nvPr>
            <p:ph type="sldNum" sz="quarter" idx="5"/>
          </p:nvPr>
        </p:nvSpPr>
        <p:spPr/>
        <p:txBody>
          <a:bodyPr/>
          <a:lstStyle/>
          <a:p>
            <a:pPr defTabSz="933237">
              <a:defRPr/>
            </a:pPr>
            <a:fld id="{11C28086-E245-45C9-B44A-13FF3C6F493D}" type="slidenum">
              <a:rPr lang="en-US">
                <a:solidFill>
                  <a:prstClr val="black"/>
                </a:solidFill>
                <a:latin typeface="Calibri" panose="020F0502020204030204"/>
              </a:rPr>
              <a:pPr defTabSz="93323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31251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34</a:t>
            </a:fld>
            <a:endParaRPr lang="en-US"/>
          </a:p>
        </p:txBody>
      </p:sp>
    </p:spTree>
    <p:extLst>
      <p:ext uri="{BB962C8B-B14F-4D97-AF65-F5344CB8AC3E}">
        <p14:creationId xmlns:p14="http://schemas.microsoft.com/office/powerpoint/2010/main" val="1541431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pic>
        <p:nvPicPr>
          <p:cNvPr id="6" name="Picture 5" descr="300 pixel state seal">
            <a:extLst>
              <a:ext uri="{FF2B5EF4-FFF2-40B4-BE49-F238E27FC236}">
                <a16:creationId xmlns:a16="http://schemas.microsoft.com/office/drawing/2014/main" id="{A37A1336-9AC6-62F0-84B4-9E789F9AE2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40283"/>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138292180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7" name="Logo" descr="CapTech">
            <a:extLst>
              <a:ext uri="{FF2B5EF4-FFF2-40B4-BE49-F238E27FC236}">
                <a16:creationId xmlns:a16="http://schemas.microsoft.com/office/drawing/2014/main" id="{7C234AE4-7FE1-724B-A3A6-65CA89A5F98D}"/>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2478440584"/>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5" name="Logo" descr="CapTech">
            <a:extLst>
              <a:ext uri="{FF2B5EF4-FFF2-40B4-BE49-F238E27FC236}">
                <a16:creationId xmlns:a16="http://schemas.microsoft.com/office/drawing/2014/main" id="{F423BD2B-7279-9E08-27EA-09A928A6279E}"/>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101993957"/>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540282026"/>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197559110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321631038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359320822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4008464999"/>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1766264976"/>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335550522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9176136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174201345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9673817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8139585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19077327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15709475"/>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251930777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54574241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528777122"/>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544173297"/>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3595735395"/>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18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342146421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409897"/>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369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10681023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1565385007"/>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10271930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54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759879470"/>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162725904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9252638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7642488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554562280"/>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0935309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3873253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23438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82189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27759280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7683469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773149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1115511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28729389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17036204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116513457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24393337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3107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0590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003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491426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7407242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9748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34661224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0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168838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90244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0209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69135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7870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465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381202"/>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5474583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591728"/>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31992050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8851134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586554"/>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120783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67228523"/>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2114492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4328833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32002562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569717"/>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14237293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530546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4251724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31232534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936274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629745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157349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13547293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20612741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749774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7426911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8385901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11109890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18676522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0466557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92048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4050381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13029156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3179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99741990"/>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1320221728"/>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39146471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7456590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250719588"/>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12551475"/>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314784946"/>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3329733437"/>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pic>
        <p:nvPicPr>
          <p:cNvPr id="4" name="Picture 3" descr="300 pixel state seal">
            <a:extLst>
              <a:ext uri="{FF2B5EF4-FFF2-40B4-BE49-F238E27FC236}">
                <a16:creationId xmlns:a16="http://schemas.microsoft.com/office/drawing/2014/main" id="{87E85389-2AEF-299D-06E0-CBF5350724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38985"/>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1811173616"/>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4149851216"/>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43789166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762934690"/>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69620616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21C921-B4BE-3BC6-DB4B-3CD5CEDE4B31}"/>
              </a:ext>
            </a:extLst>
          </p:cNvPr>
          <p:cNvSpPr>
            <a:spLocks noGrp="1"/>
          </p:cNvSpPr>
          <p:nvPr>
            <p:ph sz="quarter" idx="10"/>
          </p:nvPr>
        </p:nvSpPr>
        <p:spPr>
          <a:xfrm>
            <a:off x="1212407" y="3211850"/>
            <a:ext cx="3146425" cy="43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4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1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211724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24506653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5" name="Picture 4" descr="300 pixel state seal">
            <a:extLst>
              <a:ext uri="{FF2B5EF4-FFF2-40B4-BE49-F238E27FC236}">
                <a16:creationId xmlns:a16="http://schemas.microsoft.com/office/drawing/2014/main" id="{89346118-85B5-4561-7391-CA12BEABCB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810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425341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8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53965768"/>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222131011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458722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83704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508357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203240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06204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8912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0435746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73301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25752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59816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414233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756761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255425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128611371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6727"/>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564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6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2" name="Picture 1" descr="300 pixel state seal">
            <a:extLst>
              <a:ext uri="{FF2B5EF4-FFF2-40B4-BE49-F238E27FC236}">
                <a16:creationId xmlns:a16="http://schemas.microsoft.com/office/drawing/2014/main" id="{D84CC819-374D-509E-5465-259EB7FA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843" y="428044"/>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5429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98628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195265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3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186251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0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255853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4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6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0006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00022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6" name="Picture 5" descr="300 pixel state seal">
            <a:extLst>
              <a:ext uri="{FF2B5EF4-FFF2-40B4-BE49-F238E27FC236}">
                <a16:creationId xmlns:a16="http://schemas.microsoft.com/office/drawing/2014/main" id="{A1DEB2A1-120C-E779-D36F-85AB3B26AF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50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6956"/>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434765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746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411938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56293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0665"/>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22104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83596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1495690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7362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2" name="Picture 1" descr="300 pixel state seal">
            <a:extLst>
              <a:ext uri="{FF2B5EF4-FFF2-40B4-BE49-F238E27FC236}">
                <a16:creationId xmlns:a16="http://schemas.microsoft.com/office/drawing/2014/main" id="{4143224D-D8D1-86B0-D443-897F358FE4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328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67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298519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246710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2805723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880749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31970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758756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3985286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577361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24028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11728799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18503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1017259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3233645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4043190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705735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401013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2529723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7060"/>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247999"/>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219489415"/>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2123627538"/>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252547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1153273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37134380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2676601714"/>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141275918"/>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A131816F-8B6E-4EE8-5DDF-0370484C7BA5}"/>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03326"/>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7E95B628-27E9-60BC-8AAB-62110B41B88A}"/>
              </a:ext>
            </a:extLst>
          </p:cNvPr>
          <p:cNvPicPr>
            <a:picLocks noChangeAspect="1"/>
          </p:cNvPicPr>
          <p:nvPr userDrawn="1"/>
        </p:nvPicPr>
        <p:blipFill>
          <a:blip r:embed="rId2">
            <a:biLevel thresh="25000"/>
          </a:blip>
          <a:srcRect/>
          <a:stretch/>
        </p:blipFill>
        <p:spPr>
          <a:xfrm>
            <a:off x="10762444" y="6340389"/>
            <a:ext cx="1131575" cy="274320"/>
          </a:xfrm>
          <a:prstGeom prst="rect">
            <a:avLst/>
          </a:prstGeom>
        </p:spPr>
      </p:pic>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47774"/>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pic>
        <p:nvPicPr>
          <p:cNvPr id="2" name="Logo" descr="CapTech">
            <a:extLst>
              <a:ext uri="{FF2B5EF4-FFF2-40B4-BE49-F238E27FC236}">
                <a16:creationId xmlns:a16="http://schemas.microsoft.com/office/drawing/2014/main" id="{2C69D943-1A37-9513-8518-9A21BFDB17A7}"/>
              </a:ext>
            </a:extLst>
          </p:cNvPr>
          <p:cNvPicPr>
            <a:picLocks noChangeAspect="1"/>
          </p:cNvPicPr>
          <p:nvPr userDrawn="1"/>
        </p:nvPicPr>
        <p:blipFill>
          <a:blip r:embed="rId2"/>
          <a:srcRect/>
          <a:stretch/>
        </p:blipFill>
        <p:spPr>
          <a:xfrm>
            <a:off x="5530214" y="5964622"/>
            <a:ext cx="1131573" cy="274320"/>
          </a:xfrm>
          <a:prstGeom prst="rect">
            <a:avLst/>
          </a:prstGeom>
        </p:spPr>
      </p:pic>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128172218"/>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19603951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4" name="Logo" descr="CapTech">
            <a:extLst>
              <a:ext uri="{FF2B5EF4-FFF2-40B4-BE49-F238E27FC236}">
                <a16:creationId xmlns:a16="http://schemas.microsoft.com/office/drawing/2014/main" id="{55B3BC8B-BB33-4264-19E9-39007A711C46}"/>
              </a:ext>
            </a:extLst>
          </p:cNvPr>
          <p:cNvPicPr>
            <a:picLocks noChangeAspect="1"/>
          </p:cNvPicPr>
          <p:nvPr userDrawn="1"/>
        </p:nvPicPr>
        <p:blipFill>
          <a:blip r:embed="rId2"/>
          <a:srcRect/>
          <a:stretch/>
        </p:blipFill>
        <p:spPr>
          <a:xfrm>
            <a:off x="929368" y="688486"/>
            <a:ext cx="1131573" cy="274320"/>
          </a:xfrm>
          <a:prstGeom prst="rect">
            <a:avLst/>
          </a:prstGeom>
        </p:spPr>
      </p:pic>
    </p:spTree>
    <p:extLst>
      <p:ext uri="{BB962C8B-B14F-4D97-AF65-F5344CB8AC3E}">
        <p14:creationId xmlns:p14="http://schemas.microsoft.com/office/powerpoint/2010/main" val="312165518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63" Type="http://schemas.openxmlformats.org/officeDocument/2006/relationships/slideLayout" Target="../slideLayouts/slideLayout157.xml"/><Relationship Id="rId68" Type="http://schemas.openxmlformats.org/officeDocument/2006/relationships/slideLayout" Target="../slideLayouts/slideLayout162.xml"/><Relationship Id="rId76" Type="http://schemas.openxmlformats.org/officeDocument/2006/relationships/slideLayout" Target="../slideLayouts/slideLayout170.xml"/><Relationship Id="rId84" Type="http://schemas.openxmlformats.org/officeDocument/2006/relationships/slideLayout" Target="../slideLayouts/slideLayout178.xml"/><Relationship Id="rId89" Type="http://schemas.openxmlformats.org/officeDocument/2006/relationships/slideLayout" Target="../slideLayouts/slideLayout183.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92" Type="http://schemas.openxmlformats.org/officeDocument/2006/relationships/slideLayout" Target="../slideLayouts/slideLayout186.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66" Type="http://schemas.openxmlformats.org/officeDocument/2006/relationships/slideLayout" Target="../slideLayouts/slideLayout160.xml"/><Relationship Id="rId74" Type="http://schemas.openxmlformats.org/officeDocument/2006/relationships/slideLayout" Target="../slideLayouts/slideLayout168.xml"/><Relationship Id="rId79" Type="http://schemas.openxmlformats.org/officeDocument/2006/relationships/slideLayout" Target="../slideLayouts/slideLayout173.xml"/><Relationship Id="rId87" Type="http://schemas.openxmlformats.org/officeDocument/2006/relationships/slideLayout" Target="../slideLayouts/slideLayout181.xml"/><Relationship Id="rId5" Type="http://schemas.openxmlformats.org/officeDocument/2006/relationships/slideLayout" Target="../slideLayouts/slideLayout99.xml"/><Relationship Id="rId61" Type="http://schemas.openxmlformats.org/officeDocument/2006/relationships/slideLayout" Target="../slideLayouts/slideLayout155.xml"/><Relationship Id="rId82" Type="http://schemas.openxmlformats.org/officeDocument/2006/relationships/slideLayout" Target="../slideLayouts/slideLayout176.xml"/><Relationship Id="rId90" Type="http://schemas.openxmlformats.org/officeDocument/2006/relationships/slideLayout" Target="../slideLayouts/slideLayout184.xml"/><Relationship Id="rId95" Type="http://schemas.openxmlformats.org/officeDocument/2006/relationships/theme" Target="../theme/theme2.xml"/><Relationship Id="rId19" Type="http://schemas.openxmlformats.org/officeDocument/2006/relationships/slideLayout" Target="../slideLayouts/slideLayout11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slideLayout" Target="../slideLayouts/slideLayout150.xml"/><Relationship Id="rId64" Type="http://schemas.openxmlformats.org/officeDocument/2006/relationships/slideLayout" Target="../slideLayouts/slideLayout158.xml"/><Relationship Id="rId69" Type="http://schemas.openxmlformats.org/officeDocument/2006/relationships/slideLayout" Target="../slideLayouts/slideLayout163.xml"/><Relationship Id="rId77" Type="http://schemas.openxmlformats.org/officeDocument/2006/relationships/slideLayout" Target="../slideLayouts/slideLayout171.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80" Type="http://schemas.openxmlformats.org/officeDocument/2006/relationships/slideLayout" Target="../slideLayouts/slideLayout174.xml"/><Relationship Id="rId85" Type="http://schemas.openxmlformats.org/officeDocument/2006/relationships/slideLayout" Target="../slideLayouts/slideLayout179.xml"/><Relationship Id="rId93" Type="http://schemas.openxmlformats.org/officeDocument/2006/relationships/slideLayout" Target="../slideLayouts/slideLayout187.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 Id="rId67" Type="http://schemas.openxmlformats.org/officeDocument/2006/relationships/slideLayout" Target="../slideLayouts/slideLayout161.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70" Type="http://schemas.openxmlformats.org/officeDocument/2006/relationships/slideLayout" Target="../slideLayouts/slideLayout164.xml"/><Relationship Id="rId75" Type="http://schemas.openxmlformats.org/officeDocument/2006/relationships/slideLayout" Target="../slideLayouts/slideLayout169.xml"/><Relationship Id="rId83" Type="http://schemas.openxmlformats.org/officeDocument/2006/relationships/slideLayout" Target="../slideLayouts/slideLayout177.xml"/><Relationship Id="rId88" Type="http://schemas.openxmlformats.org/officeDocument/2006/relationships/slideLayout" Target="../slideLayouts/slideLayout182.xml"/><Relationship Id="rId91" Type="http://schemas.openxmlformats.org/officeDocument/2006/relationships/slideLayout" Target="../slideLayouts/slideLayout185.xml"/><Relationship Id="rId96" Type="http://schemas.openxmlformats.org/officeDocument/2006/relationships/image" Target="../media/image1.emf"/><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73" Type="http://schemas.openxmlformats.org/officeDocument/2006/relationships/slideLayout" Target="../slideLayouts/slideLayout167.xml"/><Relationship Id="rId78" Type="http://schemas.openxmlformats.org/officeDocument/2006/relationships/slideLayout" Target="../slideLayouts/slideLayout172.xml"/><Relationship Id="rId81" Type="http://schemas.openxmlformats.org/officeDocument/2006/relationships/slideLayout" Target="../slideLayouts/slideLayout175.xml"/><Relationship Id="rId86" Type="http://schemas.openxmlformats.org/officeDocument/2006/relationships/slideLayout" Target="../slideLayouts/slideLayout180.xml"/><Relationship Id="rId94" Type="http://schemas.openxmlformats.org/officeDocument/2006/relationships/slideLayout" Target="../slideLayouts/slideLayout188.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6">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2025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30944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6">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1256621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808" r:id="rId52"/>
    <p:sldLayoutId id="2147483809" r:id="rId53"/>
    <p:sldLayoutId id="2147483810" r:id="rId54"/>
    <p:sldLayoutId id="2147483811" r:id="rId55"/>
    <p:sldLayoutId id="2147483812" r:id="rId56"/>
    <p:sldLayoutId id="2147483813" r:id="rId57"/>
    <p:sldLayoutId id="2147483814" r:id="rId58"/>
    <p:sldLayoutId id="2147483815" r:id="rId59"/>
    <p:sldLayoutId id="2147483816" r:id="rId60"/>
    <p:sldLayoutId id="2147483817" r:id="rId61"/>
    <p:sldLayoutId id="2147483818" r:id="rId62"/>
    <p:sldLayoutId id="2147483819" r:id="rId63"/>
    <p:sldLayoutId id="2147483820" r:id="rId64"/>
    <p:sldLayoutId id="2147483821" r:id="rId65"/>
    <p:sldLayoutId id="2147483822" r:id="rId66"/>
    <p:sldLayoutId id="2147483823" r:id="rId67"/>
    <p:sldLayoutId id="2147483824" r:id="rId68"/>
    <p:sldLayoutId id="2147483825" r:id="rId69"/>
    <p:sldLayoutId id="2147483826" r:id="rId70"/>
    <p:sldLayoutId id="2147483827" r:id="rId71"/>
    <p:sldLayoutId id="2147483828" r:id="rId72"/>
    <p:sldLayoutId id="2147483829" r:id="rId73"/>
    <p:sldLayoutId id="2147483830" r:id="rId74"/>
    <p:sldLayoutId id="2147483831" r:id="rId75"/>
    <p:sldLayoutId id="2147483832" r:id="rId76"/>
    <p:sldLayoutId id="2147483833" r:id="rId77"/>
    <p:sldLayoutId id="2147483834" r:id="rId78"/>
    <p:sldLayoutId id="2147483835" r:id="rId79"/>
    <p:sldLayoutId id="2147483836" r:id="rId80"/>
    <p:sldLayoutId id="2147483837" r:id="rId81"/>
    <p:sldLayoutId id="2147483838" r:id="rId82"/>
    <p:sldLayoutId id="2147483839" r:id="rId83"/>
    <p:sldLayoutId id="2147483840" r:id="rId84"/>
    <p:sldLayoutId id="2147483841" r:id="rId85"/>
    <p:sldLayoutId id="2147483842" r:id="rId86"/>
    <p:sldLayoutId id="2147483843" r:id="rId87"/>
    <p:sldLayoutId id="2147483844" r:id="rId88"/>
    <p:sldLayoutId id="2147483845" r:id="rId89"/>
    <p:sldLayoutId id="2147483846" r:id="rId90"/>
    <p:sldLayoutId id="2147483847" r:id="rId91"/>
    <p:sldLayoutId id="2147483848" r:id="rId92"/>
    <p:sldLayoutId id="2147483849" r:id="rId93"/>
    <p:sldLayoutId id="2147483850" r:id="rId94"/>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3.png"/><Relationship Id="rId1" Type="http://schemas.openxmlformats.org/officeDocument/2006/relationships/slideLayout" Target="../slideLayouts/slideLayout121.xml"/><Relationship Id="rId4" Type="http://schemas.openxmlformats.org/officeDocument/2006/relationships/image" Target="../media/image28.sv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1.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1.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1.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1.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1.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1.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1.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1.xml"/></Relationships>
</file>

<file path=ppt/slides/_rels/slide51.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AB02D8-224E-1EAB-1DBD-91E8B111A899}"/>
              </a:ext>
            </a:extLst>
          </p:cNvPr>
          <p:cNvSpPr>
            <a:spLocks noGrp="1"/>
          </p:cNvSpPr>
          <p:nvPr>
            <p:ph type="body" sz="quarter" idx="18"/>
          </p:nvPr>
        </p:nvSpPr>
        <p:spPr/>
        <p:txBody>
          <a:bodyPr/>
          <a:lstStyle/>
          <a:p>
            <a:r>
              <a:rPr lang="en-US"/>
              <a:t>State of Nevada Workers’ Compensation Section (WCS)</a:t>
            </a:r>
          </a:p>
        </p:txBody>
      </p:sp>
      <p:sp>
        <p:nvSpPr>
          <p:cNvPr id="6" name="Title 5">
            <a:extLst>
              <a:ext uri="{FF2B5EF4-FFF2-40B4-BE49-F238E27FC236}">
                <a16:creationId xmlns:a16="http://schemas.microsoft.com/office/drawing/2014/main" id="{278FCAF4-D5A0-CA22-779D-FB7F0D3C9288}"/>
              </a:ext>
            </a:extLst>
          </p:cNvPr>
          <p:cNvSpPr>
            <a:spLocks noGrp="1"/>
          </p:cNvSpPr>
          <p:nvPr>
            <p:ph type="title"/>
          </p:nvPr>
        </p:nvSpPr>
        <p:spPr>
          <a:xfrm>
            <a:off x="925039" y="2710520"/>
            <a:ext cx="10831026" cy="2489362"/>
          </a:xfrm>
        </p:spPr>
        <p:txBody>
          <a:bodyPr/>
          <a:lstStyle/>
          <a:p>
            <a:r>
              <a:rPr lang="en-US">
                <a:latin typeface="Gibson Book"/>
              </a:rPr>
              <a:t>CARDS 302: Claims Expenditure Reporting, Assessments, Invoicing, and Payment Processing</a:t>
            </a:r>
          </a:p>
        </p:txBody>
      </p:sp>
      <p:sp>
        <p:nvSpPr>
          <p:cNvPr id="7" name="Text Placeholder 6">
            <a:extLst>
              <a:ext uri="{FF2B5EF4-FFF2-40B4-BE49-F238E27FC236}">
                <a16:creationId xmlns:a16="http://schemas.microsoft.com/office/drawing/2014/main" id="{B32CB3DB-32BA-57B2-B8CD-9EB4096446B7}"/>
              </a:ext>
            </a:extLst>
          </p:cNvPr>
          <p:cNvSpPr>
            <a:spLocks noGrp="1"/>
          </p:cNvSpPr>
          <p:nvPr>
            <p:ph type="body" sz="quarter" idx="17"/>
          </p:nvPr>
        </p:nvSpPr>
        <p:spPr/>
        <p:txBody>
          <a:bodyPr/>
          <a:lstStyle/>
          <a:p>
            <a:r>
              <a:rPr lang="en-US"/>
              <a:t>CARDS Enhancements 2025</a:t>
            </a:r>
          </a:p>
        </p:txBody>
      </p:sp>
    </p:spTree>
    <p:extLst>
      <p:ext uri="{BB962C8B-B14F-4D97-AF65-F5344CB8AC3E}">
        <p14:creationId xmlns:p14="http://schemas.microsoft.com/office/powerpoint/2010/main" val="188001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E6F3-0398-05B1-0C67-371B7BF90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12DBB1-0FA3-8A15-52EA-D087A81B59A5}"/>
              </a:ext>
            </a:extLst>
          </p:cNvPr>
          <p:cNvSpPr>
            <a:spLocks noGrp="1"/>
          </p:cNvSpPr>
          <p:nvPr>
            <p:ph type="body" sz="quarter" idx="79"/>
          </p:nvPr>
        </p:nvSpPr>
        <p:spPr>
          <a:xfrm>
            <a:off x="609600" y="1543203"/>
            <a:ext cx="10972800" cy="566309"/>
          </a:xfrm>
        </p:spPr>
        <p:txBody>
          <a:bodyPr/>
          <a:lstStyle/>
          <a:p>
            <a:r>
              <a:rPr lang="en-US">
                <a:latin typeface="Aptos" panose="020B0004020202020204" pitchFamily="34" charset="0"/>
              </a:rPr>
              <a:t>Insurer users with admin access can grant the Claims Expenditure and Premium Data permission to give access to the webform. Permissions can be set from the User Access Management page available from the Forms and Tools menu.</a:t>
            </a:r>
          </a:p>
        </p:txBody>
      </p:sp>
      <p:sp>
        <p:nvSpPr>
          <p:cNvPr id="3" name="Title 2">
            <a:extLst>
              <a:ext uri="{FF2B5EF4-FFF2-40B4-BE49-F238E27FC236}">
                <a16:creationId xmlns:a16="http://schemas.microsoft.com/office/drawing/2014/main" id="{D6C8F62E-7C26-7152-2B5A-6ACC4BE8DE19}"/>
              </a:ext>
            </a:extLst>
          </p:cNvPr>
          <p:cNvSpPr>
            <a:spLocks noGrp="1"/>
          </p:cNvSpPr>
          <p:nvPr>
            <p:ph type="title"/>
          </p:nvPr>
        </p:nvSpPr>
        <p:spPr/>
        <p:txBody>
          <a:bodyPr/>
          <a:lstStyle/>
          <a:p>
            <a:r>
              <a:rPr lang="en-US">
                <a:latin typeface="Aptos" panose="020B0004020202020204" pitchFamily="34" charset="0"/>
              </a:rPr>
              <a:t>Permissions</a:t>
            </a:r>
          </a:p>
        </p:txBody>
      </p:sp>
      <p:sp>
        <p:nvSpPr>
          <p:cNvPr id="4" name="Text Placeholder 2">
            <a:extLst>
              <a:ext uri="{FF2B5EF4-FFF2-40B4-BE49-F238E27FC236}">
                <a16:creationId xmlns:a16="http://schemas.microsoft.com/office/drawing/2014/main" id="{3010E384-9C9F-2294-D2D7-3C211CA6607D}"/>
              </a:ext>
            </a:extLst>
          </p:cNvPr>
          <p:cNvSpPr txBox="1">
            <a:spLocks/>
          </p:cNvSpPr>
          <p:nvPr/>
        </p:nvSpPr>
        <p:spPr>
          <a:xfrm>
            <a:off x="609599" y="123959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ACCESS TO THE CLAIMS EXPENDITURES &amp; PREMIUM DATAWEBFORM </a:t>
            </a:r>
          </a:p>
        </p:txBody>
      </p:sp>
      <p:pic>
        <p:nvPicPr>
          <p:cNvPr id="6" name="Picture 5">
            <a:extLst>
              <a:ext uri="{FF2B5EF4-FFF2-40B4-BE49-F238E27FC236}">
                <a16:creationId xmlns:a16="http://schemas.microsoft.com/office/drawing/2014/main" id="{5F65C4A3-F6DF-2985-BB32-9F461F87D3B2}"/>
              </a:ext>
            </a:extLst>
          </p:cNvPr>
          <p:cNvPicPr>
            <a:picLocks noChangeAspect="1"/>
          </p:cNvPicPr>
          <p:nvPr/>
        </p:nvPicPr>
        <p:blipFill>
          <a:blip r:embed="rId2"/>
          <a:stretch>
            <a:fillRect/>
          </a:stretch>
        </p:blipFill>
        <p:spPr>
          <a:xfrm>
            <a:off x="777692" y="2330879"/>
            <a:ext cx="1794196" cy="3464097"/>
          </a:xfrm>
          <a:prstGeom prst="rect">
            <a:avLst/>
          </a:prstGeom>
          <a:ln>
            <a:solidFill>
              <a:schemeClr val="accent4"/>
            </a:solidFill>
          </a:ln>
        </p:spPr>
      </p:pic>
      <p:pic>
        <p:nvPicPr>
          <p:cNvPr id="8" name="Picture 7">
            <a:extLst>
              <a:ext uri="{FF2B5EF4-FFF2-40B4-BE49-F238E27FC236}">
                <a16:creationId xmlns:a16="http://schemas.microsoft.com/office/drawing/2014/main" id="{81FE9104-55DB-9EF1-FBC1-C2C531030D82}"/>
              </a:ext>
            </a:extLst>
          </p:cNvPr>
          <p:cNvPicPr>
            <a:picLocks noChangeAspect="1"/>
          </p:cNvPicPr>
          <p:nvPr/>
        </p:nvPicPr>
        <p:blipFill>
          <a:blip r:embed="rId3"/>
          <a:stretch>
            <a:fillRect/>
          </a:stretch>
        </p:blipFill>
        <p:spPr>
          <a:xfrm>
            <a:off x="3208939" y="2261561"/>
            <a:ext cx="8065351" cy="3747801"/>
          </a:xfrm>
          <a:prstGeom prst="rect">
            <a:avLst/>
          </a:prstGeom>
          <a:ln>
            <a:solidFill>
              <a:schemeClr val="accent4"/>
            </a:solidFill>
          </a:ln>
        </p:spPr>
      </p:pic>
      <p:sp>
        <p:nvSpPr>
          <p:cNvPr id="9" name="Rectangle 8">
            <a:extLst>
              <a:ext uri="{FF2B5EF4-FFF2-40B4-BE49-F238E27FC236}">
                <a16:creationId xmlns:a16="http://schemas.microsoft.com/office/drawing/2014/main" id="{E3FF7D8D-8CB4-A960-1C78-417AAEF20686}"/>
              </a:ext>
            </a:extLst>
          </p:cNvPr>
          <p:cNvSpPr/>
          <p:nvPr/>
        </p:nvSpPr>
        <p:spPr>
          <a:xfrm>
            <a:off x="3297428" y="4601821"/>
            <a:ext cx="1731771"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7FD4D849-1744-9CC1-F3F3-9A9766F4DC65}"/>
              </a:ext>
            </a:extLst>
          </p:cNvPr>
          <p:cNvSpPr/>
          <p:nvPr/>
        </p:nvSpPr>
        <p:spPr>
          <a:xfrm>
            <a:off x="777692" y="3928775"/>
            <a:ext cx="1668804"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60141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50607-21C4-4A54-3D2D-BA1F127340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40F35E-1AC1-A053-DF8F-F09559DBB615}"/>
              </a:ext>
            </a:extLst>
          </p:cNvPr>
          <p:cNvSpPr>
            <a:spLocks noGrp="1"/>
          </p:cNvSpPr>
          <p:nvPr>
            <p:ph type="body" sz="quarter" idx="79"/>
          </p:nvPr>
        </p:nvSpPr>
        <p:spPr/>
        <p:txBody>
          <a:bodyPr/>
          <a:lstStyle/>
          <a:p>
            <a:r>
              <a:rPr lang="en-US">
                <a:latin typeface="Aptos" panose="020B0004020202020204" pitchFamily="34" charset="0"/>
              </a:rPr>
              <a:t>Once the permissions have been set and the webform is active for a given data call, users can navigate to the webform in two ways: through the Forms and Tools menu, or from the reminder banner if it is during a submission window.</a:t>
            </a:r>
          </a:p>
        </p:txBody>
      </p:sp>
      <p:sp>
        <p:nvSpPr>
          <p:cNvPr id="3" name="Title 2">
            <a:extLst>
              <a:ext uri="{FF2B5EF4-FFF2-40B4-BE49-F238E27FC236}">
                <a16:creationId xmlns:a16="http://schemas.microsoft.com/office/drawing/2014/main" id="{8924B8C3-7D81-D85E-E1BF-6E4950CF8D08}"/>
              </a:ext>
            </a:extLst>
          </p:cNvPr>
          <p:cNvSpPr>
            <a:spLocks noGrp="1"/>
          </p:cNvSpPr>
          <p:nvPr>
            <p:ph type="title"/>
          </p:nvPr>
        </p:nvSpPr>
        <p:spPr/>
        <p:txBody>
          <a:bodyPr/>
          <a:lstStyle/>
          <a:p>
            <a:r>
              <a:rPr lang="en-US">
                <a:latin typeface="Aptos" panose="020B0004020202020204" pitchFamily="34" charset="0"/>
              </a:rPr>
              <a:t>Navigation</a:t>
            </a:r>
          </a:p>
        </p:txBody>
      </p:sp>
      <p:pic>
        <p:nvPicPr>
          <p:cNvPr id="6" name="Picture 5">
            <a:extLst>
              <a:ext uri="{FF2B5EF4-FFF2-40B4-BE49-F238E27FC236}">
                <a16:creationId xmlns:a16="http://schemas.microsoft.com/office/drawing/2014/main" id="{3A952791-25E9-F3DC-423B-6FEFEF720FC6}"/>
              </a:ext>
            </a:extLst>
          </p:cNvPr>
          <p:cNvPicPr>
            <a:picLocks noChangeAspect="1"/>
          </p:cNvPicPr>
          <p:nvPr/>
        </p:nvPicPr>
        <p:blipFill>
          <a:blip r:embed="rId2"/>
          <a:stretch>
            <a:fillRect/>
          </a:stretch>
        </p:blipFill>
        <p:spPr>
          <a:xfrm>
            <a:off x="699504" y="2101929"/>
            <a:ext cx="2004683" cy="3986191"/>
          </a:xfrm>
          <a:prstGeom prst="rect">
            <a:avLst/>
          </a:prstGeom>
          <a:ln>
            <a:solidFill>
              <a:schemeClr val="accent4"/>
            </a:solidFill>
          </a:ln>
        </p:spPr>
      </p:pic>
      <p:sp>
        <p:nvSpPr>
          <p:cNvPr id="9" name="Rectangle 8">
            <a:extLst>
              <a:ext uri="{FF2B5EF4-FFF2-40B4-BE49-F238E27FC236}">
                <a16:creationId xmlns:a16="http://schemas.microsoft.com/office/drawing/2014/main" id="{C4CD2773-CD99-78EA-EC27-8DDB46B1295A}"/>
              </a:ext>
            </a:extLst>
          </p:cNvPr>
          <p:cNvSpPr/>
          <p:nvPr/>
        </p:nvSpPr>
        <p:spPr>
          <a:xfrm>
            <a:off x="699503" y="3826721"/>
            <a:ext cx="1935541"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8" name="Picture 7" descr="Graphical user interface, application&#10;&#10;AI-generated content may be incorrect.">
            <a:extLst>
              <a:ext uri="{FF2B5EF4-FFF2-40B4-BE49-F238E27FC236}">
                <a16:creationId xmlns:a16="http://schemas.microsoft.com/office/drawing/2014/main" id="{B8A4582D-F7D9-A02E-384B-60A10D260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296" y="2538216"/>
            <a:ext cx="9057143" cy="2952381"/>
          </a:xfrm>
          <a:prstGeom prst="rect">
            <a:avLst/>
          </a:prstGeom>
        </p:spPr>
      </p:pic>
      <p:sp>
        <p:nvSpPr>
          <p:cNvPr id="10" name="Rectangle 9">
            <a:extLst>
              <a:ext uri="{FF2B5EF4-FFF2-40B4-BE49-F238E27FC236}">
                <a16:creationId xmlns:a16="http://schemas.microsoft.com/office/drawing/2014/main" id="{7556137A-BE91-69F5-44F7-3068EAB8B388}"/>
              </a:ext>
            </a:extLst>
          </p:cNvPr>
          <p:cNvSpPr/>
          <p:nvPr/>
        </p:nvSpPr>
        <p:spPr>
          <a:xfrm>
            <a:off x="2971030" y="3823785"/>
            <a:ext cx="8852161"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414510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E49C-5505-26C0-6EBD-2C456422E0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447929-C843-0177-5D9D-DD202187F9BE}"/>
              </a:ext>
            </a:extLst>
          </p:cNvPr>
          <p:cNvSpPr>
            <a:spLocks noGrp="1"/>
          </p:cNvSpPr>
          <p:nvPr>
            <p:ph type="body" sz="quarter" idx="79"/>
          </p:nvPr>
        </p:nvSpPr>
        <p:spPr>
          <a:xfrm>
            <a:off x="609600" y="1154569"/>
            <a:ext cx="10972800" cy="566309"/>
          </a:xfrm>
        </p:spPr>
        <p:txBody>
          <a:bodyPr/>
          <a:lstStyle/>
          <a:p>
            <a:r>
              <a:rPr lang="en-US"/>
              <a:t>When navigating to the webform using the link in the Forms and Tools menu, first you will be brought to the Claims Expenditure and Premium Data Landing Page which stores all the available data call windows for a given Insurer. The new submission will display as “Response Needed” and can be opened using the “Open Form” option in the action menu.</a:t>
            </a:r>
          </a:p>
        </p:txBody>
      </p:sp>
      <p:sp>
        <p:nvSpPr>
          <p:cNvPr id="3" name="Title 2">
            <a:extLst>
              <a:ext uri="{FF2B5EF4-FFF2-40B4-BE49-F238E27FC236}">
                <a16:creationId xmlns:a16="http://schemas.microsoft.com/office/drawing/2014/main" id="{EF89C6CF-327E-88CB-7538-41D5A3267CA2}"/>
              </a:ext>
            </a:extLst>
          </p:cNvPr>
          <p:cNvSpPr>
            <a:spLocks noGrp="1"/>
          </p:cNvSpPr>
          <p:nvPr>
            <p:ph type="title"/>
          </p:nvPr>
        </p:nvSpPr>
        <p:spPr/>
        <p:txBody>
          <a:bodyPr/>
          <a:lstStyle/>
          <a:p>
            <a:r>
              <a:rPr lang="en-US"/>
              <a:t>Claims Expenditure and Premium Data Page</a:t>
            </a:r>
          </a:p>
        </p:txBody>
      </p:sp>
      <p:sp>
        <p:nvSpPr>
          <p:cNvPr id="10" name="Rectangle 9">
            <a:extLst>
              <a:ext uri="{FF2B5EF4-FFF2-40B4-BE49-F238E27FC236}">
                <a16:creationId xmlns:a16="http://schemas.microsoft.com/office/drawing/2014/main" id="{612EB2DA-F40A-E2E8-BE17-B1EC19DB4A48}"/>
              </a:ext>
            </a:extLst>
          </p:cNvPr>
          <p:cNvSpPr/>
          <p:nvPr/>
        </p:nvSpPr>
        <p:spPr>
          <a:xfrm>
            <a:off x="401401" y="3306520"/>
            <a:ext cx="1769515" cy="2094001"/>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marL="0" marR="0" lvl="0" indent="0" algn="ctr" defTabSz="914377" rtl="0" eaLnBrk="1" fontAlgn="auto" latinLnBrk="0" hangingPunct="1">
              <a:lnSpc>
                <a:spcPct val="120000"/>
              </a:lnSpc>
              <a:spcBef>
                <a:spcPts val="0"/>
              </a:spcBef>
              <a:spcAft>
                <a:spcPts val="0"/>
              </a:spcAft>
              <a:buClr>
                <a:srgbClr val="333F48"/>
              </a:buClr>
              <a:buSzTx/>
              <a:buFontTx/>
              <a:buNone/>
              <a:tabLst/>
              <a:defRPr/>
            </a:pPr>
            <a:r>
              <a:rPr kumimoji="0" lang="en-US" sz="1400" b="1" i="0" u="none" strike="noStrike" kern="900" cap="none" spc="0" normalizeH="0" baseline="0" noProof="0">
                <a:ln>
                  <a:noFill/>
                </a:ln>
                <a:solidFill>
                  <a:srgbClr val="333F48"/>
                </a:solidFill>
                <a:effectLst/>
                <a:uLnTx/>
                <a:uFillTx/>
                <a:latin typeface="Aptos" panose="020B0004020202020204" pitchFamily="34" charset="0"/>
                <a:ea typeface="+mn-ea"/>
                <a:cs typeface="+mn-cs"/>
              </a:rPr>
              <a:t>Note: </a:t>
            </a:r>
            <a:r>
              <a:rPr kumimoji="0" lang="en-US" sz="1400" b="0" i="0" u="none" strike="noStrike" kern="900" cap="none" spc="0" normalizeH="0" baseline="0" noProof="0">
                <a:ln>
                  <a:noFill/>
                </a:ln>
                <a:solidFill>
                  <a:srgbClr val="333F48"/>
                </a:solidFill>
                <a:effectLst/>
                <a:uLnTx/>
                <a:uFillTx/>
                <a:latin typeface="Aptos" panose="020B0004020202020204" pitchFamily="34" charset="0"/>
                <a:ea typeface="+mn-ea"/>
                <a:cs typeface="+mn-cs"/>
              </a:rPr>
              <a:t>Data was migrated from the legacy system, so </a:t>
            </a:r>
            <a:r>
              <a:rPr kumimoji="0" lang="en-US" sz="1400" b="0" i="0" u="none" strike="noStrike" kern="1200" cap="none" spc="0" normalizeH="0" baseline="0" noProof="0">
                <a:ln>
                  <a:noFill/>
                </a:ln>
                <a:solidFill>
                  <a:srgbClr val="333F48"/>
                </a:solidFill>
                <a:effectLst/>
                <a:uLnTx/>
                <a:uFillTx/>
                <a:latin typeface="Aptos" panose="020B0004020202020204" pitchFamily="34" charset="0"/>
                <a:ea typeface="+mn-ea"/>
                <a:cs typeface="+mn-cs"/>
              </a:rPr>
              <a:t> you will notice the Submission Date and Filed/Updated by data will not be populated for those years </a:t>
            </a:r>
            <a:endParaRPr kumimoji="0" lang="en-US" sz="1400" b="0" i="0" u="none" strike="noStrike" kern="900" cap="none" spc="0" normalizeH="0" baseline="0" noProof="0">
              <a:ln>
                <a:noFill/>
              </a:ln>
              <a:solidFill>
                <a:srgbClr val="333F48"/>
              </a:solidFill>
              <a:effectLst/>
              <a:uLnTx/>
              <a:uFillTx/>
              <a:latin typeface="Aptos" panose="020B0004020202020204" pitchFamily="34" charset="0"/>
              <a:ea typeface="+mn-ea"/>
              <a:cs typeface="+mn-cs"/>
            </a:endParaRPr>
          </a:p>
        </p:txBody>
      </p:sp>
      <p:sp>
        <p:nvSpPr>
          <p:cNvPr id="7" name="Rectangle 6">
            <a:extLst>
              <a:ext uri="{FF2B5EF4-FFF2-40B4-BE49-F238E27FC236}">
                <a16:creationId xmlns:a16="http://schemas.microsoft.com/office/drawing/2014/main" id="{388A41A9-32CF-9BA1-86F2-2D38F1099568}"/>
              </a:ext>
            </a:extLst>
          </p:cNvPr>
          <p:cNvSpPr/>
          <p:nvPr/>
        </p:nvSpPr>
        <p:spPr>
          <a:xfrm>
            <a:off x="9880248" y="3764073"/>
            <a:ext cx="2023085" cy="1178897"/>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marL="0" marR="0" lvl="0" indent="0" algn="ctr" defTabSz="914377" rtl="0" eaLnBrk="1" fontAlgn="auto" latinLnBrk="0" hangingPunct="1">
              <a:lnSpc>
                <a:spcPct val="120000"/>
              </a:lnSpc>
              <a:spcBef>
                <a:spcPts val="0"/>
              </a:spcBef>
              <a:spcAft>
                <a:spcPts val="0"/>
              </a:spcAft>
              <a:buClr>
                <a:srgbClr val="333F48"/>
              </a:buClr>
              <a:buSzTx/>
              <a:buFontTx/>
              <a:buNone/>
              <a:tabLst/>
              <a:defRPr/>
            </a:pPr>
            <a:r>
              <a:rPr kumimoji="0" lang="en-US" sz="1400" b="1" i="0" u="none" strike="noStrike" kern="900" cap="none" spc="0" normalizeH="0" baseline="0" noProof="0">
                <a:ln>
                  <a:noFill/>
                </a:ln>
                <a:solidFill>
                  <a:srgbClr val="333F48"/>
                </a:solidFill>
                <a:effectLst/>
                <a:uLnTx/>
                <a:uFillTx/>
                <a:latin typeface="Aptos" panose="020B0004020202020204" pitchFamily="34" charset="0"/>
                <a:ea typeface="+mn-ea"/>
                <a:cs typeface="+mn-cs"/>
              </a:rPr>
              <a:t>Note: </a:t>
            </a:r>
            <a:r>
              <a:rPr kumimoji="0" lang="en-US" sz="1400" b="0" i="0" u="none" strike="noStrike" kern="1200" cap="none" spc="0" normalizeH="0" baseline="0" noProof="0">
                <a:ln>
                  <a:noFill/>
                </a:ln>
                <a:solidFill>
                  <a:srgbClr val="333F48"/>
                </a:solidFill>
                <a:effectLst/>
                <a:uLnTx/>
                <a:uFillTx/>
                <a:latin typeface="Aptos" panose="020B0004020202020204" pitchFamily="34" charset="0"/>
                <a:ea typeface="+mn-ea"/>
                <a:cs typeface="+mn-cs"/>
              </a:rPr>
              <a:t>Edit functionality is only available for the previous 3 years' worth of submissions</a:t>
            </a:r>
            <a:endParaRPr kumimoji="0" lang="en-US" sz="1600" b="0" i="0" u="none" strike="noStrike" kern="900" cap="none" spc="0" normalizeH="0" baseline="0" noProof="0">
              <a:ln>
                <a:noFill/>
              </a:ln>
              <a:solidFill>
                <a:srgbClr val="333F48"/>
              </a:solidFill>
              <a:effectLst/>
              <a:uLnTx/>
              <a:uFillTx/>
              <a:latin typeface="Aptos" panose="020B0004020202020204" pitchFamily="34" charset="0"/>
              <a:ea typeface="+mn-ea"/>
              <a:cs typeface="+mn-cs"/>
            </a:endParaRPr>
          </a:p>
        </p:txBody>
      </p:sp>
      <p:pic>
        <p:nvPicPr>
          <p:cNvPr id="15" name="Picture 14" descr="Table&#10;&#10;AI-generated content may be incorrect.">
            <a:extLst>
              <a:ext uri="{FF2B5EF4-FFF2-40B4-BE49-F238E27FC236}">
                <a16:creationId xmlns:a16="http://schemas.microsoft.com/office/drawing/2014/main" id="{432276E1-16A5-6434-CFC8-3B88F3F28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986" y="2051059"/>
            <a:ext cx="7251192" cy="4278449"/>
          </a:xfrm>
          <a:prstGeom prst="rect">
            <a:avLst/>
          </a:prstGeom>
        </p:spPr>
      </p:pic>
      <p:sp>
        <p:nvSpPr>
          <p:cNvPr id="6" name="Rectangle 5">
            <a:extLst>
              <a:ext uri="{FF2B5EF4-FFF2-40B4-BE49-F238E27FC236}">
                <a16:creationId xmlns:a16="http://schemas.microsoft.com/office/drawing/2014/main" id="{6FA4C1CD-0A6E-8F9B-ECBF-BD01A7436315}"/>
              </a:ext>
            </a:extLst>
          </p:cNvPr>
          <p:cNvSpPr/>
          <p:nvPr/>
        </p:nvSpPr>
        <p:spPr>
          <a:xfrm>
            <a:off x="5778857" y="3495770"/>
            <a:ext cx="966459"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3" name="Rectangle 12">
            <a:extLst>
              <a:ext uri="{FF2B5EF4-FFF2-40B4-BE49-F238E27FC236}">
                <a16:creationId xmlns:a16="http://schemas.microsoft.com/office/drawing/2014/main" id="{6DA013FB-F2A3-F84D-E21B-5E6644780577}"/>
              </a:ext>
            </a:extLst>
          </p:cNvPr>
          <p:cNvSpPr/>
          <p:nvPr/>
        </p:nvSpPr>
        <p:spPr>
          <a:xfrm>
            <a:off x="9039929" y="3751503"/>
            <a:ext cx="564132" cy="26830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9" name="Rectangle 8">
            <a:extLst>
              <a:ext uri="{FF2B5EF4-FFF2-40B4-BE49-F238E27FC236}">
                <a16:creationId xmlns:a16="http://schemas.microsoft.com/office/drawing/2014/main" id="{BA809E5A-3734-4AB3-FB2D-B508449AD53D}"/>
              </a:ext>
            </a:extLst>
          </p:cNvPr>
          <p:cNvSpPr/>
          <p:nvPr/>
        </p:nvSpPr>
        <p:spPr>
          <a:xfrm>
            <a:off x="9349699" y="4088969"/>
            <a:ext cx="262380" cy="1546788"/>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283427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A42B0-38E6-A155-4CC8-97735FC9AC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7F9439-FA4B-D7A6-324B-815ECF973A15}"/>
              </a:ext>
            </a:extLst>
          </p:cNvPr>
          <p:cNvSpPr>
            <a:spLocks noGrp="1"/>
          </p:cNvSpPr>
          <p:nvPr>
            <p:ph type="body" sz="quarter" idx="79"/>
          </p:nvPr>
        </p:nvSpPr>
        <p:spPr>
          <a:xfrm>
            <a:off x="609600" y="1462431"/>
            <a:ext cx="10972800" cy="920093"/>
          </a:xfrm>
        </p:spPr>
        <p:txBody>
          <a:bodyPr/>
          <a:lstStyle/>
          <a:p>
            <a:r>
              <a:rPr lang="en-US">
                <a:latin typeface="Aptos"/>
              </a:rPr>
              <a:t>The Claims Expenditure and Premium Data Webform displays insurer information and includes fields to enter information for earned premiums and claim expenditures. Private carriers can submit claims expenditure information for decertified self-insured employers and/or decertified associations of self insurer employers.</a:t>
            </a:r>
          </a:p>
        </p:txBody>
      </p:sp>
      <p:sp>
        <p:nvSpPr>
          <p:cNvPr id="3" name="Title 2">
            <a:extLst>
              <a:ext uri="{FF2B5EF4-FFF2-40B4-BE49-F238E27FC236}">
                <a16:creationId xmlns:a16="http://schemas.microsoft.com/office/drawing/2014/main" id="{71E20364-098A-D270-3FFF-B8FA1B6FA243}"/>
              </a:ext>
            </a:extLst>
          </p:cNvPr>
          <p:cNvSpPr>
            <a:spLocks noGrp="1"/>
          </p:cNvSpPr>
          <p:nvPr>
            <p:ph type="title"/>
          </p:nvPr>
        </p:nvSpPr>
        <p:spPr/>
        <p:txBody>
          <a:bodyPr/>
          <a:lstStyle/>
          <a:p>
            <a:r>
              <a:rPr lang="en-US">
                <a:latin typeface="Aptos" panose="020B0004020202020204" pitchFamily="34" charset="0"/>
              </a:rPr>
              <a:t>Claims Expenditure and Premium Data Webform</a:t>
            </a:r>
          </a:p>
        </p:txBody>
      </p:sp>
      <p:sp>
        <p:nvSpPr>
          <p:cNvPr id="4" name="Text Placeholder 2">
            <a:extLst>
              <a:ext uri="{FF2B5EF4-FFF2-40B4-BE49-F238E27FC236}">
                <a16:creationId xmlns:a16="http://schemas.microsoft.com/office/drawing/2014/main" id="{F794BCAB-4EF2-210C-90EF-01BAE2C04099}"/>
              </a:ext>
            </a:extLst>
          </p:cNvPr>
          <p:cNvSpPr txBox="1">
            <a:spLocks/>
          </p:cNvSpPr>
          <p:nvPr/>
        </p:nvSpPr>
        <p:spPr>
          <a:xfrm>
            <a:off x="609599" y="117696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PRIVATE CARRIER WEBFORM</a:t>
            </a:r>
          </a:p>
        </p:txBody>
      </p:sp>
      <p:grpSp>
        <p:nvGrpSpPr>
          <p:cNvPr id="9" name="Group 2">
            <a:extLst>
              <a:ext uri="{FF2B5EF4-FFF2-40B4-BE49-F238E27FC236}">
                <a16:creationId xmlns:a16="http://schemas.microsoft.com/office/drawing/2014/main" id="{BB04C632-F403-C41F-6C60-7C9F63E4092F}"/>
              </a:ext>
            </a:extLst>
          </p:cNvPr>
          <p:cNvGrpSpPr>
            <a:grpSpLocks/>
          </p:cNvGrpSpPr>
          <p:nvPr/>
        </p:nvGrpSpPr>
        <p:grpSpPr bwMode="auto">
          <a:xfrm>
            <a:off x="1565339" y="2378317"/>
            <a:ext cx="8849677" cy="3926836"/>
            <a:chOff x="105877239" y="108320424"/>
            <a:chExt cx="8638781" cy="3737172"/>
          </a:xfrm>
        </p:grpSpPr>
        <p:pic>
          <p:nvPicPr>
            <p:cNvPr id="1027" name="Picture 3">
              <a:extLst>
                <a:ext uri="{FF2B5EF4-FFF2-40B4-BE49-F238E27FC236}">
                  <a16:creationId xmlns:a16="http://schemas.microsoft.com/office/drawing/2014/main" id="{5C7EAE32-B90A-6E6E-6E99-D86FF9E58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7239" y="108320424"/>
              <a:ext cx="8638781" cy="3737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73B46E0B-EF81-9DB5-1BBC-8DA113E27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22162" y="108379327"/>
              <a:ext cx="371888" cy="2560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A85AC820-AEFE-DF92-13E9-067DEE0A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7510" y="108714345"/>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56A2FECA-CF59-315D-FAF6-91A39C03B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2651" y="108714345"/>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a:extLst>
                <a:ext uri="{FF2B5EF4-FFF2-40B4-BE49-F238E27FC236}">
                  <a16:creationId xmlns:a16="http://schemas.microsoft.com/office/drawing/2014/main" id="{00AFD3D2-A232-A82B-9BCC-5B7206AC2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16951" y="108957368"/>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a:extLst>
                <a:ext uri="{FF2B5EF4-FFF2-40B4-BE49-F238E27FC236}">
                  <a16:creationId xmlns:a16="http://schemas.microsoft.com/office/drawing/2014/main" id="{5C2A717F-532F-CEE7-8AF7-16EEB8235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7706" y="108957368"/>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a:extLst>
                <a:ext uri="{FF2B5EF4-FFF2-40B4-BE49-F238E27FC236}">
                  <a16:creationId xmlns:a16="http://schemas.microsoft.com/office/drawing/2014/main" id="{05D0E057-2C38-2CA9-AE1E-A0EE34DE5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22162" y="108714345"/>
              <a:ext cx="1118122" cy="12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68554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226AB-C774-32AA-6772-10C72039B8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6FCD8EE-D2B8-2990-FD51-11501EB8E758}"/>
              </a:ext>
            </a:extLst>
          </p:cNvPr>
          <p:cNvSpPr>
            <a:spLocks noGrp="1"/>
          </p:cNvSpPr>
          <p:nvPr>
            <p:ph type="body" sz="quarter" idx="79"/>
          </p:nvPr>
        </p:nvSpPr>
        <p:spPr>
          <a:xfrm>
            <a:off x="630475" y="1577938"/>
            <a:ext cx="10972800" cy="566309"/>
          </a:xfrm>
        </p:spPr>
        <p:txBody>
          <a:bodyPr/>
          <a:lstStyle/>
          <a:p>
            <a:r>
              <a:rPr lang="en-US">
                <a:latin typeface="Aptos"/>
              </a:rPr>
              <a:t>By selecting the Add button in the Decertified Self-Insured Employer or Decertified Association of Self Insurer Employers sections, users can add information for each employer record, as necessary.</a:t>
            </a:r>
          </a:p>
        </p:txBody>
      </p:sp>
      <p:sp>
        <p:nvSpPr>
          <p:cNvPr id="3" name="Title 2">
            <a:extLst>
              <a:ext uri="{FF2B5EF4-FFF2-40B4-BE49-F238E27FC236}">
                <a16:creationId xmlns:a16="http://schemas.microsoft.com/office/drawing/2014/main" id="{0714AEEE-FE08-5D3B-399C-EB56CA63B68A}"/>
              </a:ext>
            </a:extLst>
          </p:cNvPr>
          <p:cNvSpPr>
            <a:spLocks noGrp="1"/>
          </p:cNvSpPr>
          <p:nvPr>
            <p:ph type="title"/>
          </p:nvPr>
        </p:nvSpPr>
        <p:spPr/>
        <p:txBody>
          <a:bodyPr/>
          <a:lstStyle/>
          <a:p>
            <a:r>
              <a:rPr lang="en-US">
                <a:latin typeface="Aptos" panose="020B0004020202020204" pitchFamily="34" charset="0"/>
              </a:rPr>
              <a:t>Additional Sections for Private Carriers</a:t>
            </a:r>
          </a:p>
        </p:txBody>
      </p:sp>
      <p:sp>
        <p:nvSpPr>
          <p:cNvPr id="4" name="Text Placeholder 2">
            <a:extLst>
              <a:ext uri="{FF2B5EF4-FFF2-40B4-BE49-F238E27FC236}">
                <a16:creationId xmlns:a16="http://schemas.microsoft.com/office/drawing/2014/main" id="{D44F3296-747C-B80C-786E-140F3ED4DC50}"/>
              </a:ext>
            </a:extLst>
          </p:cNvPr>
          <p:cNvSpPr txBox="1">
            <a:spLocks/>
          </p:cNvSpPr>
          <p:nvPr/>
        </p:nvSpPr>
        <p:spPr>
          <a:xfrm>
            <a:off x="609599" y="1252116"/>
            <a:ext cx="773798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DECERTIFIED SELF-INSURED EMPLOYER &amp; DECERTIFIED ASSOCIATION OF SELF INSURER EMPLOYERS</a:t>
            </a:r>
          </a:p>
        </p:txBody>
      </p:sp>
      <p:pic>
        <p:nvPicPr>
          <p:cNvPr id="7" name="Picture 6">
            <a:extLst>
              <a:ext uri="{FF2B5EF4-FFF2-40B4-BE49-F238E27FC236}">
                <a16:creationId xmlns:a16="http://schemas.microsoft.com/office/drawing/2014/main" id="{B0EFDCEE-6FFE-159B-4AE2-110253610DEB}"/>
              </a:ext>
            </a:extLst>
          </p:cNvPr>
          <p:cNvPicPr>
            <a:picLocks noChangeAspect="1"/>
          </p:cNvPicPr>
          <p:nvPr/>
        </p:nvPicPr>
        <p:blipFill>
          <a:blip r:embed="rId2"/>
          <a:stretch>
            <a:fillRect/>
          </a:stretch>
        </p:blipFill>
        <p:spPr>
          <a:xfrm>
            <a:off x="988254" y="2341875"/>
            <a:ext cx="10315699" cy="3631986"/>
          </a:xfrm>
          <a:prstGeom prst="rect">
            <a:avLst/>
          </a:prstGeom>
          <a:ln>
            <a:solidFill>
              <a:schemeClr val="accent4"/>
            </a:solidFill>
          </a:ln>
        </p:spPr>
      </p:pic>
      <p:sp>
        <p:nvSpPr>
          <p:cNvPr id="8" name="Rectangle 7">
            <a:extLst>
              <a:ext uri="{FF2B5EF4-FFF2-40B4-BE49-F238E27FC236}">
                <a16:creationId xmlns:a16="http://schemas.microsoft.com/office/drawing/2014/main" id="{5B0142E6-AEA0-F736-40C7-C2B4F6B9E090}"/>
              </a:ext>
            </a:extLst>
          </p:cNvPr>
          <p:cNvSpPr/>
          <p:nvPr/>
        </p:nvSpPr>
        <p:spPr>
          <a:xfrm>
            <a:off x="988254" y="3872669"/>
            <a:ext cx="635012" cy="28520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8E87DDF2-863A-BD8D-D490-9888D3E76A62}"/>
              </a:ext>
            </a:extLst>
          </p:cNvPr>
          <p:cNvSpPr/>
          <p:nvPr/>
        </p:nvSpPr>
        <p:spPr>
          <a:xfrm>
            <a:off x="988254" y="5635319"/>
            <a:ext cx="635012" cy="28520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1158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7290A-BF62-0638-6722-10A14B1382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B5DC39-2110-9215-9DA3-F3ADBD10790D}"/>
              </a:ext>
            </a:extLst>
          </p:cNvPr>
          <p:cNvSpPr>
            <a:spLocks noGrp="1"/>
          </p:cNvSpPr>
          <p:nvPr>
            <p:ph type="body" sz="quarter" idx="79"/>
          </p:nvPr>
        </p:nvSpPr>
        <p:spPr>
          <a:xfrm>
            <a:off x="609599" y="1366519"/>
            <a:ext cx="10972800" cy="566309"/>
          </a:xfrm>
        </p:spPr>
        <p:txBody>
          <a:bodyPr/>
          <a:lstStyle/>
          <a:p>
            <a:r>
              <a:rPr lang="en-US">
                <a:latin typeface="Aptos" panose="020B0004020202020204" pitchFamily="34" charset="0"/>
              </a:rPr>
              <a:t>Before submitting the webform, users must declare the information submitted is correct. Once the form is submitted, the user is brought back to the Claims Expenditure and Premium Data Page, and the status of the form will update to ‘Submitted’.</a:t>
            </a:r>
          </a:p>
        </p:txBody>
      </p:sp>
      <p:sp>
        <p:nvSpPr>
          <p:cNvPr id="3" name="Title 2">
            <a:extLst>
              <a:ext uri="{FF2B5EF4-FFF2-40B4-BE49-F238E27FC236}">
                <a16:creationId xmlns:a16="http://schemas.microsoft.com/office/drawing/2014/main" id="{941D9CFF-2B45-230D-E68B-CBCFAF1DCBA6}"/>
              </a:ext>
            </a:extLst>
          </p:cNvPr>
          <p:cNvSpPr>
            <a:spLocks noGrp="1"/>
          </p:cNvSpPr>
          <p:nvPr>
            <p:ph type="title"/>
          </p:nvPr>
        </p:nvSpPr>
        <p:spPr/>
        <p:txBody>
          <a:bodyPr/>
          <a:lstStyle/>
          <a:p>
            <a:r>
              <a:rPr lang="en-US">
                <a:latin typeface="Aptos" panose="020B0004020202020204" pitchFamily="34" charset="0"/>
              </a:rPr>
              <a:t>Submitting the Webform</a:t>
            </a:r>
          </a:p>
        </p:txBody>
      </p:sp>
      <p:pic>
        <p:nvPicPr>
          <p:cNvPr id="6" name="Picture 5">
            <a:extLst>
              <a:ext uri="{FF2B5EF4-FFF2-40B4-BE49-F238E27FC236}">
                <a16:creationId xmlns:a16="http://schemas.microsoft.com/office/drawing/2014/main" id="{06166B5E-24C1-8766-58EE-EBEEF43EA47C}"/>
              </a:ext>
            </a:extLst>
          </p:cNvPr>
          <p:cNvPicPr>
            <a:picLocks noChangeAspect="1"/>
          </p:cNvPicPr>
          <p:nvPr/>
        </p:nvPicPr>
        <p:blipFill>
          <a:blip r:embed="rId2"/>
          <a:srcRect b="5688"/>
          <a:stretch/>
        </p:blipFill>
        <p:spPr>
          <a:xfrm>
            <a:off x="688768" y="2191821"/>
            <a:ext cx="10814462" cy="1312102"/>
          </a:xfrm>
          <a:prstGeom prst="rect">
            <a:avLst/>
          </a:prstGeom>
          <a:ln>
            <a:solidFill>
              <a:schemeClr val="accent4"/>
            </a:solidFill>
          </a:ln>
        </p:spPr>
      </p:pic>
      <p:sp>
        <p:nvSpPr>
          <p:cNvPr id="11" name="Rectangle 10">
            <a:extLst>
              <a:ext uri="{FF2B5EF4-FFF2-40B4-BE49-F238E27FC236}">
                <a16:creationId xmlns:a16="http://schemas.microsoft.com/office/drawing/2014/main" id="{4B0F46D0-A972-2AAB-C0F4-EC8E52802956}"/>
              </a:ext>
            </a:extLst>
          </p:cNvPr>
          <p:cNvSpPr/>
          <p:nvPr/>
        </p:nvSpPr>
        <p:spPr>
          <a:xfrm>
            <a:off x="10755323" y="3168852"/>
            <a:ext cx="635012" cy="28520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8" name="Picture 7">
            <a:extLst>
              <a:ext uri="{FF2B5EF4-FFF2-40B4-BE49-F238E27FC236}">
                <a16:creationId xmlns:a16="http://schemas.microsoft.com/office/drawing/2014/main" id="{73118FA0-AB2F-78FC-3FA7-ECA1A9249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67" y="3703542"/>
            <a:ext cx="10352466" cy="2373120"/>
          </a:xfrm>
          <a:prstGeom prst="rect">
            <a:avLst/>
          </a:prstGeom>
        </p:spPr>
      </p:pic>
      <p:sp>
        <p:nvSpPr>
          <p:cNvPr id="12" name="Rectangle 11">
            <a:extLst>
              <a:ext uri="{FF2B5EF4-FFF2-40B4-BE49-F238E27FC236}">
                <a16:creationId xmlns:a16="http://schemas.microsoft.com/office/drawing/2014/main" id="{664AA6AC-2ABB-094D-12EA-13C8138D5A2F}"/>
              </a:ext>
            </a:extLst>
          </p:cNvPr>
          <p:cNvSpPr/>
          <p:nvPr/>
        </p:nvSpPr>
        <p:spPr>
          <a:xfrm>
            <a:off x="5892881" y="5419543"/>
            <a:ext cx="625692"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37181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9038-3A53-82CC-3A6B-2166771B37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620F10-BED4-B7D4-1E97-A0F1DD3074A3}"/>
              </a:ext>
            </a:extLst>
          </p:cNvPr>
          <p:cNvSpPr>
            <a:spLocks noGrp="1"/>
          </p:cNvSpPr>
          <p:nvPr>
            <p:ph type="body" sz="quarter" idx="79"/>
          </p:nvPr>
        </p:nvSpPr>
        <p:spPr>
          <a:xfrm>
            <a:off x="609600" y="1561992"/>
            <a:ext cx="10972800" cy="566309"/>
          </a:xfrm>
        </p:spPr>
        <p:txBody>
          <a:bodyPr/>
          <a:lstStyle/>
          <a:p>
            <a:r>
              <a:rPr lang="en-US">
                <a:latin typeface="Aptos" panose="020B0004020202020204" pitchFamily="34" charset="0"/>
              </a:rPr>
              <a:t>The Claims Expenditure and Premium Data Webform for Self-Insured Employers and Association of Self-Insured Employers  only collects claims expenditure data. </a:t>
            </a:r>
          </a:p>
        </p:txBody>
      </p:sp>
      <p:sp>
        <p:nvSpPr>
          <p:cNvPr id="3" name="Title 2">
            <a:extLst>
              <a:ext uri="{FF2B5EF4-FFF2-40B4-BE49-F238E27FC236}">
                <a16:creationId xmlns:a16="http://schemas.microsoft.com/office/drawing/2014/main" id="{29B4F225-ACE8-2FA9-01A7-555F3BF014CE}"/>
              </a:ext>
            </a:extLst>
          </p:cNvPr>
          <p:cNvSpPr>
            <a:spLocks noGrp="1"/>
          </p:cNvSpPr>
          <p:nvPr>
            <p:ph type="title"/>
          </p:nvPr>
        </p:nvSpPr>
        <p:spPr/>
        <p:txBody>
          <a:bodyPr/>
          <a:lstStyle/>
          <a:p>
            <a:r>
              <a:rPr lang="en-US">
                <a:latin typeface="Aptos" panose="020B0004020202020204" pitchFamily="34" charset="0"/>
              </a:rPr>
              <a:t>Claims Expenditure and Premium Data Webform</a:t>
            </a:r>
          </a:p>
        </p:txBody>
      </p:sp>
      <p:sp>
        <p:nvSpPr>
          <p:cNvPr id="4" name="Text Placeholder 2">
            <a:extLst>
              <a:ext uri="{FF2B5EF4-FFF2-40B4-BE49-F238E27FC236}">
                <a16:creationId xmlns:a16="http://schemas.microsoft.com/office/drawing/2014/main" id="{07DE4D81-4BC3-3977-5B9A-29853B1D7A37}"/>
              </a:ext>
            </a:extLst>
          </p:cNvPr>
          <p:cNvSpPr txBox="1">
            <a:spLocks/>
          </p:cNvSpPr>
          <p:nvPr/>
        </p:nvSpPr>
        <p:spPr>
          <a:xfrm>
            <a:off x="609599" y="1258379"/>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SELF-INSURED EMPLOYER/ASSOCIATION WEBFORM </a:t>
            </a:r>
          </a:p>
        </p:txBody>
      </p:sp>
      <p:pic>
        <p:nvPicPr>
          <p:cNvPr id="11" name="Picture 10" descr="Graphical user interface, text, application, email&#10;&#10;AI-generated content may be incorrect.">
            <a:extLst>
              <a:ext uri="{FF2B5EF4-FFF2-40B4-BE49-F238E27FC236}">
                <a16:creationId xmlns:a16="http://schemas.microsoft.com/office/drawing/2014/main" id="{2EE05A18-9AF3-FCC2-0FB3-1464FAC89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031" y="2214519"/>
            <a:ext cx="9349937" cy="4103638"/>
          </a:xfrm>
          <a:prstGeom prst="rect">
            <a:avLst/>
          </a:prstGeom>
        </p:spPr>
      </p:pic>
    </p:spTree>
    <p:extLst>
      <p:ext uri="{BB962C8B-B14F-4D97-AF65-F5344CB8AC3E}">
        <p14:creationId xmlns:p14="http://schemas.microsoft.com/office/powerpoint/2010/main" val="341727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51EBE-C1AC-DFF3-272C-50B84D9A9C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9D5181-2131-C3F2-CFB6-91E9374D066C}"/>
              </a:ext>
            </a:extLst>
          </p:cNvPr>
          <p:cNvSpPr>
            <a:spLocks noGrp="1"/>
          </p:cNvSpPr>
          <p:nvPr>
            <p:ph type="body" sz="quarter" idx="79"/>
          </p:nvPr>
        </p:nvSpPr>
        <p:spPr/>
        <p:txBody>
          <a:bodyPr/>
          <a:lstStyle/>
          <a:p>
            <a:r>
              <a:rPr lang="en-US"/>
              <a:t>After data has been submitted, the data must be verified. Notification will be sent to all Insurers on October 31</a:t>
            </a:r>
            <a:r>
              <a:rPr lang="en-US" baseline="30000"/>
              <a:t>st</a:t>
            </a:r>
            <a:r>
              <a:rPr lang="en-US"/>
              <a:t> requesting to verify the data that had been submitted for the previous fiscal year. The verification window will be open until January 1</a:t>
            </a:r>
            <a:r>
              <a:rPr lang="en-US" baseline="30000"/>
              <a:t>st</a:t>
            </a:r>
            <a:r>
              <a:rPr lang="en-US"/>
              <a:t>. </a:t>
            </a:r>
          </a:p>
        </p:txBody>
      </p:sp>
      <p:sp>
        <p:nvSpPr>
          <p:cNvPr id="3" name="Title 2">
            <a:extLst>
              <a:ext uri="{FF2B5EF4-FFF2-40B4-BE49-F238E27FC236}">
                <a16:creationId xmlns:a16="http://schemas.microsoft.com/office/drawing/2014/main" id="{6CD5183A-623C-E47F-3EF3-06F3F1D3255B}"/>
              </a:ext>
            </a:extLst>
          </p:cNvPr>
          <p:cNvSpPr>
            <a:spLocks noGrp="1"/>
          </p:cNvSpPr>
          <p:nvPr>
            <p:ph type="title"/>
          </p:nvPr>
        </p:nvSpPr>
        <p:spPr/>
        <p:txBody>
          <a:bodyPr/>
          <a:lstStyle/>
          <a:p>
            <a:r>
              <a:rPr lang="en-US"/>
              <a:t>Claims Expenditure and Premium Data Verification Email</a:t>
            </a:r>
          </a:p>
        </p:txBody>
      </p:sp>
      <p:grpSp>
        <p:nvGrpSpPr>
          <p:cNvPr id="4" name="Group 2">
            <a:extLst>
              <a:ext uri="{FF2B5EF4-FFF2-40B4-BE49-F238E27FC236}">
                <a16:creationId xmlns:a16="http://schemas.microsoft.com/office/drawing/2014/main" id="{9ADE0F17-4E2F-3741-8593-C0E3C448E420}"/>
              </a:ext>
            </a:extLst>
          </p:cNvPr>
          <p:cNvGrpSpPr>
            <a:grpSpLocks/>
          </p:cNvGrpSpPr>
          <p:nvPr/>
        </p:nvGrpSpPr>
        <p:grpSpPr bwMode="auto">
          <a:xfrm>
            <a:off x="2476564" y="1957642"/>
            <a:ext cx="6767512" cy="4132262"/>
            <a:chOff x="106813057" y="108122287"/>
            <a:chExt cx="6767146" cy="4133446"/>
          </a:xfrm>
        </p:grpSpPr>
        <p:pic>
          <p:nvPicPr>
            <p:cNvPr id="4099" name="Picture 3">
              <a:extLst>
                <a:ext uri="{FF2B5EF4-FFF2-40B4-BE49-F238E27FC236}">
                  <a16:creationId xmlns:a16="http://schemas.microsoft.com/office/drawing/2014/main" id="{297B2549-3535-C6A7-F904-CF9560B82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13057" y="108122287"/>
              <a:ext cx="6767146" cy="4133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C5F44A7D-0201-F282-4E01-1455568FDE5C}"/>
                </a:ext>
              </a:extLst>
            </p:cNvPr>
            <p:cNvSpPr>
              <a:spLocks noChangeArrowheads="1"/>
            </p:cNvSpPr>
            <p:nvPr/>
          </p:nvSpPr>
          <p:spPr bwMode="auto">
            <a:xfrm>
              <a:off x="107457766" y="108708497"/>
              <a:ext cx="1870841" cy="199698"/>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D9831329-F602-EDF9-93D2-127C5A234A0E}"/>
                </a:ext>
              </a:extLst>
            </p:cNvPr>
            <p:cNvSpPr>
              <a:spLocks noChangeArrowheads="1"/>
            </p:cNvSpPr>
            <p:nvPr/>
          </p:nvSpPr>
          <p:spPr bwMode="auto">
            <a:xfrm>
              <a:off x="106953269" y="109118400"/>
              <a:ext cx="6505904" cy="31531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405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D1CE-2E2F-430A-7E22-B45C3406A3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63AC2A-08A2-3ADA-7BC7-38145F3C8038}"/>
              </a:ext>
            </a:extLst>
          </p:cNvPr>
          <p:cNvSpPr>
            <a:spLocks noGrp="1"/>
          </p:cNvSpPr>
          <p:nvPr>
            <p:ph type="body" sz="quarter" idx="79"/>
          </p:nvPr>
        </p:nvSpPr>
        <p:spPr>
          <a:xfrm>
            <a:off x="609600" y="1649674"/>
            <a:ext cx="10972800" cy="566309"/>
          </a:xfrm>
        </p:spPr>
        <p:txBody>
          <a:bodyPr/>
          <a:lstStyle/>
          <a:p>
            <a:r>
              <a:rPr lang="en-US">
                <a:latin typeface="Aptos"/>
              </a:rPr>
              <a:t>When the verification window is active, a message will be displayed on the user's external homepage. </a:t>
            </a:r>
          </a:p>
        </p:txBody>
      </p:sp>
      <p:sp>
        <p:nvSpPr>
          <p:cNvPr id="3" name="Title 2">
            <a:extLst>
              <a:ext uri="{FF2B5EF4-FFF2-40B4-BE49-F238E27FC236}">
                <a16:creationId xmlns:a16="http://schemas.microsoft.com/office/drawing/2014/main" id="{7E831ECF-F513-FFF9-A4E1-7AAB08B84F4B}"/>
              </a:ext>
            </a:extLst>
          </p:cNvPr>
          <p:cNvSpPr>
            <a:spLocks noGrp="1"/>
          </p:cNvSpPr>
          <p:nvPr>
            <p:ph type="title"/>
          </p:nvPr>
        </p:nvSpPr>
        <p:spPr/>
        <p:txBody>
          <a:bodyPr/>
          <a:lstStyle/>
          <a:p>
            <a:r>
              <a:rPr lang="en-US">
                <a:latin typeface="Aptos" panose="020B0004020202020204" pitchFamily="34" charset="0"/>
              </a:rPr>
              <a:t>Verifying the Claims Expenditure and Premium Data Filing</a:t>
            </a:r>
          </a:p>
        </p:txBody>
      </p:sp>
      <p:sp>
        <p:nvSpPr>
          <p:cNvPr id="4" name="Text Placeholder 2">
            <a:extLst>
              <a:ext uri="{FF2B5EF4-FFF2-40B4-BE49-F238E27FC236}">
                <a16:creationId xmlns:a16="http://schemas.microsoft.com/office/drawing/2014/main" id="{18F52F85-0A6B-3419-1BF5-2027520DA73D}"/>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VERIFICATION REMINDER</a:t>
            </a:r>
          </a:p>
        </p:txBody>
      </p:sp>
      <p:sp>
        <p:nvSpPr>
          <p:cNvPr id="5" name="Right Triangle 4">
            <a:extLst>
              <a:ext uri="{FF2B5EF4-FFF2-40B4-BE49-F238E27FC236}">
                <a16:creationId xmlns:a16="http://schemas.microsoft.com/office/drawing/2014/main" id="{B65252DF-9D9F-0251-0F98-4F28C8062250}"/>
              </a:ext>
            </a:extLst>
          </p:cNvPr>
          <p:cNvSpPr/>
          <p:nvPr/>
        </p:nvSpPr>
        <p:spPr>
          <a:xfrm rot="10800000">
            <a:off x="11382373" y="-2"/>
            <a:ext cx="809626" cy="685801"/>
          </a:xfrm>
          <a:prstGeom prst="rtTriangle">
            <a:avLst/>
          </a:prstGeom>
          <a:solidFill>
            <a:srgbClr val="FF9F9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6" name="Graphic 5" descr="Star with solid fill">
            <a:extLst>
              <a:ext uri="{FF2B5EF4-FFF2-40B4-BE49-F238E27FC236}">
                <a16:creationId xmlns:a16="http://schemas.microsoft.com/office/drawing/2014/main" id="{6CE4C518-7932-C69E-A93A-45B52DE82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84907" y="0"/>
            <a:ext cx="407093" cy="407093"/>
          </a:xfrm>
          <a:prstGeom prst="rect">
            <a:avLst/>
          </a:prstGeom>
        </p:spPr>
      </p:pic>
      <p:pic>
        <p:nvPicPr>
          <p:cNvPr id="8" name="Picture 7" descr="Graphical user interface, application&#10;&#10;AI-generated content may be incorrect.">
            <a:extLst>
              <a:ext uri="{FF2B5EF4-FFF2-40B4-BE49-F238E27FC236}">
                <a16:creationId xmlns:a16="http://schemas.microsoft.com/office/drawing/2014/main" id="{00787470-B56D-7353-33FE-B260BD0BA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41" y="2166853"/>
            <a:ext cx="10261860" cy="3345086"/>
          </a:xfrm>
          <a:prstGeom prst="rect">
            <a:avLst/>
          </a:prstGeom>
        </p:spPr>
      </p:pic>
      <p:sp>
        <p:nvSpPr>
          <p:cNvPr id="12" name="Rectangle 11">
            <a:extLst>
              <a:ext uri="{FF2B5EF4-FFF2-40B4-BE49-F238E27FC236}">
                <a16:creationId xmlns:a16="http://schemas.microsoft.com/office/drawing/2014/main" id="{AE1BB1EB-9DA2-A151-831D-5C94CB3E704A}"/>
              </a:ext>
            </a:extLst>
          </p:cNvPr>
          <p:cNvSpPr/>
          <p:nvPr/>
        </p:nvSpPr>
        <p:spPr>
          <a:xfrm>
            <a:off x="713233" y="3576682"/>
            <a:ext cx="10003536"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23781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4C6D-8950-E430-0E03-F5E31A3D60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97A4B7-1623-62B6-2B14-A2A30DDAEB64}"/>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You can fill out the verification form by selecting “Verify” in the action menu on a Data Window with an Awaiting Verification status.</a:t>
            </a:r>
          </a:p>
        </p:txBody>
      </p:sp>
      <p:sp>
        <p:nvSpPr>
          <p:cNvPr id="3" name="Title 2">
            <a:extLst>
              <a:ext uri="{FF2B5EF4-FFF2-40B4-BE49-F238E27FC236}">
                <a16:creationId xmlns:a16="http://schemas.microsoft.com/office/drawing/2014/main" id="{B3BA6840-D526-C554-F363-A9D71BBD54F1}"/>
              </a:ext>
            </a:extLst>
          </p:cNvPr>
          <p:cNvSpPr>
            <a:spLocks noGrp="1"/>
          </p:cNvSpPr>
          <p:nvPr>
            <p:ph type="title"/>
          </p:nvPr>
        </p:nvSpPr>
        <p:spPr/>
        <p:txBody>
          <a:bodyPr/>
          <a:lstStyle/>
          <a:p>
            <a:r>
              <a:rPr lang="en-US">
                <a:latin typeface="Aptos" panose="020B0004020202020204" pitchFamily="34" charset="0"/>
              </a:rPr>
              <a:t>Verifying the Claims Expenditure and Premium Data Filing</a:t>
            </a:r>
          </a:p>
        </p:txBody>
      </p:sp>
      <p:sp>
        <p:nvSpPr>
          <p:cNvPr id="4" name="Text Placeholder 2">
            <a:extLst>
              <a:ext uri="{FF2B5EF4-FFF2-40B4-BE49-F238E27FC236}">
                <a16:creationId xmlns:a16="http://schemas.microsoft.com/office/drawing/2014/main" id="{5037622D-9C9B-7A22-C41E-F85B58F0AE35}"/>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ACCESSING THE VERIFICATION FORM</a:t>
            </a:r>
          </a:p>
        </p:txBody>
      </p:sp>
      <p:pic>
        <p:nvPicPr>
          <p:cNvPr id="10" name="Picture 9" descr="Graphical user interface, website&#10;&#10;AI-generated content may be incorrect.">
            <a:extLst>
              <a:ext uri="{FF2B5EF4-FFF2-40B4-BE49-F238E27FC236}">
                <a16:creationId xmlns:a16="http://schemas.microsoft.com/office/drawing/2014/main" id="{0B6C4FCF-1B71-539F-3FC0-257B7DEE9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91" y="2515401"/>
            <a:ext cx="10262617" cy="3259892"/>
          </a:xfrm>
          <a:prstGeom prst="rect">
            <a:avLst/>
          </a:prstGeom>
        </p:spPr>
      </p:pic>
      <p:sp>
        <p:nvSpPr>
          <p:cNvPr id="5" name="Rectangle 4">
            <a:extLst>
              <a:ext uri="{FF2B5EF4-FFF2-40B4-BE49-F238E27FC236}">
                <a16:creationId xmlns:a16="http://schemas.microsoft.com/office/drawing/2014/main" id="{E8CEE5E8-0D36-99A6-F790-4B2408457EC4}"/>
              </a:ext>
            </a:extLst>
          </p:cNvPr>
          <p:cNvSpPr/>
          <p:nvPr/>
        </p:nvSpPr>
        <p:spPr>
          <a:xfrm>
            <a:off x="10429978" y="4839717"/>
            <a:ext cx="625692"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257942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9C809-7211-DF98-F10D-8EA10D82D5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74D3CC-66B2-147B-3C4E-DBAED2101BD0}"/>
              </a:ext>
            </a:extLst>
          </p:cNvPr>
          <p:cNvSpPr>
            <a:spLocks noGrp="1"/>
          </p:cNvSpPr>
          <p:nvPr>
            <p:ph type="body" sz="quarter" idx="16"/>
          </p:nvPr>
        </p:nvSpPr>
        <p:spPr/>
        <p:txBody>
          <a:bodyPr/>
          <a:lstStyle/>
          <a:p>
            <a:r>
              <a:rPr lang="en-US" b="1">
                <a:latin typeface="Gibson"/>
              </a:rPr>
              <a:t>CARDS 203</a:t>
            </a:r>
            <a:r>
              <a:rPr lang="en-US">
                <a:latin typeface="Gibson"/>
              </a:rPr>
              <a:t>: Audits, Fine, and Payments</a:t>
            </a:r>
            <a:endParaRPr lang="en-US"/>
          </a:p>
          <a:p>
            <a:r>
              <a:rPr lang="en-US">
                <a:latin typeface="Gibson Medium"/>
              </a:rPr>
              <a:t>Audience: </a:t>
            </a:r>
            <a:r>
              <a:rPr lang="en-US">
                <a:latin typeface="Gibson"/>
              </a:rPr>
              <a:t>WCS SMEs</a:t>
            </a:r>
          </a:p>
          <a:p>
            <a:r>
              <a:rPr lang="en-US">
                <a:latin typeface="Gibson Medium"/>
              </a:rPr>
              <a:t>Prerequisites: </a:t>
            </a:r>
            <a:r>
              <a:rPr lang="en-US">
                <a:latin typeface="Gibson"/>
              </a:rPr>
              <a:t>None</a:t>
            </a:r>
          </a:p>
          <a:p>
            <a:r>
              <a:rPr lang="en-US">
                <a:latin typeface="Gibson Medium"/>
              </a:rPr>
              <a:t>Course Length: </a:t>
            </a:r>
            <a:r>
              <a:rPr lang="en-US">
                <a:latin typeface="Gibson"/>
              </a:rPr>
              <a:t>1 hour</a:t>
            </a:r>
          </a:p>
          <a:p>
            <a:pPr marL="468630" lvl="1" indent="0">
              <a:buNone/>
            </a:pPr>
            <a:endParaRPr lang="en-US" b="1">
              <a:latin typeface="Gibson" pitchFamily="50" charset="0"/>
            </a:endParaRPr>
          </a:p>
        </p:txBody>
      </p:sp>
      <p:sp>
        <p:nvSpPr>
          <p:cNvPr id="3" name="Text Placeholder 2">
            <a:extLst>
              <a:ext uri="{FF2B5EF4-FFF2-40B4-BE49-F238E27FC236}">
                <a16:creationId xmlns:a16="http://schemas.microsoft.com/office/drawing/2014/main" id="{554C55E3-4AF4-EBDF-03BC-FDD1A16DA848}"/>
              </a:ext>
            </a:extLst>
          </p:cNvPr>
          <p:cNvSpPr>
            <a:spLocks noGrp="1"/>
          </p:cNvSpPr>
          <p:nvPr>
            <p:ph type="body" sz="quarter" idx="70"/>
          </p:nvPr>
        </p:nvSpPr>
        <p:spPr/>
        <p:txBody>
          <a:bodyPr vert="horz" lIns="0" tIns="0" rIns="0" bIns="0" rtlCol="0" anchor="t">
            <a:noAutofit/>
          </a:bodyPr>
          <a:lstStyle/>
          <a:p>
            <a:r>
              <a:rPr lang="en-US">
                <a:latin typeface="Gibson"/>
              </a:rPr>
              <a:t>At the completion of this course, trainers will be able to guide insurer users through the claims expenditure reporting, assessment, invoicing, and payment processes.</a:t>
            </a:r>
            <a:endParaRPr lang="en-US"/>
          </a:p>
        </p:txBody>
      </p:sp>
      <p:sp>
        <p:nvSpPr>
          <p:cNvPr id="4" name="Text Placeholder 3">
            <a:extLst>
              <a:ext uri="{FF2B5EF4-FFF2-40B4-BE49-F238E27FC236}">
                <a16:creationId xmlns:a16="http://schemas.microsoft.com/office/drawing/2014/main" id="{F28C0403-512F-BCDA-66FA-55508BE04DC6}"/>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808631B3-6A38-BA0D-AE57-EA716D145407}"/>
              </a:ext>
            </a:extLst>
          </p:cNvPr>
          <p:cNvSpPr>
            <a:spLocks noGrp="1"/>
          </p:cNvSpPr>
          <p:nvPr>
            <p:ph type="title"/>
          </p:nvPr>
        </p:nvSpPr>
        <p:spPr/>
        <p:txBody>
          <a:bodyPr/>
          <a:lstStyle/>
          <a:p>
            <a:r>
              <a:rPr lang="en-US"/>
              <a:t>Overview</a:t>
            </a:r>
          </a:p>
        </p:txBody>
      </p:sp>
      <p:sp>
        <p:nvSpPr>
          <p:cNvPr id="6" name="Rectangle 5">
            <a:extLst>
              <a:ext uri="{FF2B5EF4-FFF2-40B4-BE49-F238E27FC236}">
                <a16:creationId xmlns:a16="http://schemas.microsoft.com/office/drawing/2014/main" id="{A3779039-3FD6-9B1C-5D22-33D5F3C83352}"/>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825B3319-5825-885B-E564-6E92478AF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1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B9AF-001B-FEF8-E842-2CA479AC26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237AF9-B0CD-7646-D391-71FBBCF4BE1E}"/>
              </a:ext>
            </a:extLst>
          </p:cNvPr>
          <p:cNvSpPr>
            <a:spLocks noGrp="1"/>
          </p:cNvSpPr>
          <p:nvPr>
            <p:ph type="body" sz="quarter" idx="79"/>
          </p:nvPr>
        </p:nvSpPr>
        <p:spPr>
          <a:xfrm>
            <a:off x="609600" y="1237077"/>
            <a:ext cx="10972800" cy="566309"/>
          </a:xfrm>
        </p:spPr>
        <p:txBody>
          <a:bodyPr/>
          <a:lstStyle/>
          <a:p>
            <a:r>
              <a:rPr lang="en-US">
                <a:latin typeface="Aptos" panose="020B0004020202020204" pitchFamily="34" charset="0"/>
              </a:rPr>
              <a:t>The top of the webform is available as read-only to review submitted information. If you feel any of the information needs to be changed before you verify, the Edit Form button will take you back to the editable version of the form.</a:t>
            </a:r>
          </a:p>
        </p:txBody>
      </p:sp>
      <p:sp>
        <p:nvSpPr>
          <p:cNvPr id="3" name="Title 2">
            <a:extLst>
              <a:ext uri="{FF2B5EF4-FFF2-40B4-BE49-F238E27FC236}">
                <a16:creationId xmlns:a16="http://schemas.microsoft.com/office/drawing/2014/main" id="{E22ADF81-1A21-81AC-BCE0-F6813CD4E420}"/>
              </a:ext>
            </a:extLst>
          </p:cNvPr>
          <p:cNvSpPr>
            <a:spLocks noGrp="1"/>
          </p:cNvSpPr>
          <p:nvPr>
            <p:ph type="title"/>
          </p:nvPr>
        </p:nvSpPr>
        <p:spPr/>
        <p:txBody>
          <a:bodyPr/>
          <a:lstStyle/>
          <a:p>
            <a:r>
              <a:rPr lang="en-US">
                <a:latin typeface="Aptos" panose="020B0004020202020204" pitchFamily="34" charset="0"/>
              </a:rPr>
              <a:t>Verifying the Webform</a:t>
            </a:r>
          </a:p>
        </p:txBody>
      </p:sp>
      <p:pic>
        <p:nvPicPr>
          <p:cNvPr id="6" name="Picture 5">
            <a:extLst>
              <a:ext uri="{FF2B5EF4-FFF2-40B4-BE49-F238E27FC236}">
                <a16:creationId xmlns:a16="http://schemas.microsoft.com/office/drawing/2014/main" id="{CF1E7A2F-5449-CBC8-1E9F-CAC2DB592FD2}"/>
              </a:ext>
            </a:extLst>
          </p:cNvPr>
          <p:cNvPicPr>
            <a:picLocks noChangeAspect="1"/>
          </p:cNvPicPr>
          <p:nvPr/>
        </p:nvPicPr>
        <p:blipFill>
          <a:blip r:embed="rId2"/>
          <a:stretch>
            <a:fillRect/>
          </a:stretch>
        </p:blipFill>
        <p:spPr>
          <a:xfrm>
            <a:off x="2142954" y="4514100"/>
            <a:ext cx="7906093" cy="1695053"/>
          </a:xfrm>
          <a:prstGeom prst="rect">
            <a:avLst/>
          </a:prstGeom>
          <a:ln>
            <a:solidFill>
              <a:schemeClr val="accent4"/>
            </a:solidFill>
          </a:ln>
        </p:spPr>
      </p:pic>
      <p:sp>
        <p:nvSpPr>
          <p:cNvPr id="9" name="Rectangle 8">
            <a:extLst>
              <a:ext uri="{FF2B5EF4-FFF2-40B4-BE49-F238E27FC236}">
                <a16:creationId xmlns:a16="http://schemas.microsoft.com/office/drawing/2014/main" id="{315D6DC1-2409-BADB-D8BC-DB4517913767}"/>
              </a:ext>
            </a:extLst>
          </p:cNvPr>
          <p:cNvSpPr/>
          <p:nvPr/>
        </p:nvSpPr>
        <p:spPr>
          <a:xfrm>
            <a:off x="8740610" y="5793742"/>
            <a:ext cx="1285409"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16" name="Picture 15" descr="Graphical user interface, text, application, email&#10;&#10;AI-generated content may be incorrect.">
            <a:extLst>
              <a:ext uri="{FF2B5EF4-FFF2-40B4-BE49-F238E27FC236}">
                <a16:creationId xmlns:a16="http://schemas.microsoft.com/office/drawing/2014/main" id="{2D7F2775-6268-84DF-D491-D8EC93913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954" y="1987785"/>
            <a:ext cx="7906093" cy="2273510"/>
          </a:xfrm>
          <a:prstGeom prst="rect">
            <a:avLst/>
          </a:prstGeom>
        </p:spPr>
      </p:pic>
    </p:spTree>
    <p:extLst>
      <p:ext uri="{BB962C8B-B14F-4D97-AF65-F5344CB8AC3E}">
        <p14:creationId xmlns:p14="http://schemas.microsoft.com/office/powerpoint/2010/main" val="177906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EED0-BAC7-9848-1BCB-0E9CA732AB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B86140-967B-16BB-C54C-1CA60429F219}"/>
              </a:ext>
            </a:extLst>
          </p:cNvPr>
          <p:cNvSpPr>
            <a:spLocks noGrp="1"/>
          </p:cNvSpPr>
          <p:nvPr>
            <p:ph type="body" sz="quarter" idx="79"/>
          </p:nvPr>
        </p:nvSpPr>
        <p:spPr>
          <a:xfrm>
            <a:off x="609600" y="1201441"/>
            <a:ext cx="10972800" cy="566309"/>
          </a:xfrm>
        </p:spPr>
        <p:txBody>
          <a:bodyPr/>
          <a:lstStyle/>
          <a:p>
            <a:r>
              <a:rPr lang="en-US" dirty="0">
                <a:latin typeface="Aptos" panose="020B0004020202020204" pitchFamily="34" charset="0"/>
              </a:rPr>
              <a:t>After the verification is complete, the status of the submission will update to Verified and the action menu will no longer have Verify as an option.</a:t>
            </a:r>
          </a:p>
        </p:txBody>
      </p:sp>
      <p:sp>
        <p:nvSpPr>
          <p:cNvPr id="3" name="Title 2">
            <a:extLst>
              <a:ext uri="{FF2B5EF4-FFF2-40B4-BE49-F238E27FC236}">
                <a16:creationId xmlns:a16="http://schemas.microsoft.com/office/drawing/2014/main" id="{7F6CB440-EE63-A327-B23F-E9DA11247159}"/>
              </a:ext>
            </a:extLst>
          </p:cNvPr>
          <p:cNvSpPr>
            <a:spLocks noGrp="1"/>
          </p:cNvSpPr>
          <p:nvPr>
            <p:ph type="title"/>
          </p:nvPr>
        </p:nvSpPr>
        <p:spPr/>
        <p:txBody>
          <a:bodyPr/>
          <a:lstStyle/>
          <a:p>
            <a:r>
              <a:rPr lang="en-US" dirty="0">
                <a:latin typeface="Aptos" panose="020B0004020202020204" pitchFamily="34" charset="0"/>
              </a:rPr>
              <a:t>Confirming Verification</a:t>
            </a:r>
          </a:p>
        </p:txBody>
      </p:sp>
      <p:pic>
        <p:nvPicPr>
          <p:cNvPr id="9" name="Picture 8" descr="Table&#10;&#10;AI-generated content may be incorrect.">
            <a:extLst>
              <a:ext uri="{FF2B5EF4-FFF2-40B4-BE49-F238E27FC236}">
                <a16:creationId xmlns:a16="http://schemas.microsoft.com/office/drawing/2014/main" id="{C88DC64F-CF0A-8EA5-354D-5250C9A3A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566" y="1861648"/>
            <a:ext cx="9014867" cy="4443533"/>
          </a:xfrm>
          <a:prstGeom prst="rect">
            <a:avLst/>
          </a:prstGeom>
        </p:spPr>
      </p:pic>
      <p:sp>
        <p:nvSpPr>
          <p:cNvPr id="10" name="Rectangle 9">
            <a:extLst>
              <a:ext uri="{FF2B5EF4-FFF2-40B4-BE49-F238E27FC236}">
                <a16:creationId xmlns:a16="http://schemas.microsoft.com/office/drawing/2014/main" id="{38AF1E5B-4381-4BEB-4134-EC9E7427B264}"/>
              </a:ext>
            </a:extLst>
          </p:cNvPr>
          <p:cNvSpPr/>
          <p:nvPr/>
        </p:nvSpPr>
        <p:spPr>
          <a:xfrm>
            <a:off x="5879591" y="3429000"/>
            <a:ext cx="585217" cy="283464"/>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22100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C65A-BE7A-CF2B-D49E-E5925B37FA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B00DF2-5212-7093-2032-79A9135B14C7}"/>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The Claims Expenditures &amp; Premium Data report will be available to users who have the Claims Expenditure and Premium Data and Insurer Reports permissions and have navigated from an insurer entity. All reports are accessed through the Forms and Tools menu.</a:t>
            </a:r>
          </a:p>
        </p:txBody>
      </p:sp>
      <p:sp>
        <p:nvSpPr>
          <p:cNvPr id="3" name="Title 2">
            <a:extLst>
              <a:ext uri="{FF2B5EF4-FFF2-40B4-BE49-F238E27FC236}">
                <a16:creationId xmlns:a16="http://schemas.microsoft.com/office/drawing/2014/main" id="{C1B4C8A8-ECC5-CDE3-D4F2-C846658739BE}"/>
              </a:ext>
            </a:extLst>
          </p:cNvPr>
          <p:cNvSpPr>
            <a:spLocks noGrp="1"/>
          </p:cNvSpPr>
          <p:nvPr>
            <p:ph type="title"/>
          </p:nvPr>
        </p:nvSpPr>
        <p:spPr/>
        <p:txBody>
          <a:bodyPr/>
          <a:lstStyle/>
          <a:p>
            <a:r>
              <a:rPr lang="en-US">
                <a:latin typeface="Aptos" panose="020B0004020202020204" pitchFamily="34" charset="0"/>
              </a:rPr>
              <a:t>Claims Expenditures &amp; Premium Data Report</a:t>
            </a:r>
          </a:p>
        </p:txBody>
      </p:sp>
      <p:sp>
        <p:nvSpPr>
          <p:cNvPr id="4" name="Text Placeholder 2">
            <a:extLst>
              <a:ext uri="{FF2B5EF4-FFF2-40B4-BE49-F238E27FC236}">
                <a16:creationId xmlns:a16="http://schemas.microsoft.com/office/drawing/2014/main" id="{0864EF06-C1CE-723C-2BDA-1E3A7050F1FD}"/>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NAVIGATING TO THE REPORT</a:t>
            </a:r>
          </a:p>
        </p:txBody>
      </p:sp>
      <p:pic>
        <p:nvPicPr>
          <p:cNvPr id="7" name="Picture 6">
            <a:extLst>
              <a:ext uri="{FF2B5EF4-FFF2-40B4-BE49-F238E27FC236}">
                <a16:creationId xmlns:a16="http://schemas.microsoft.com/office/drawing/2014/main" id="{4E540762-BA4F-DAFC-DF68-58EF0A2E3DFB}"/>
              </a:ext>
            </a:extLst>
          </p:cNvPr>
          <p:cNvPicPr>
            <a:picLocks noChangeAspect="1"/>
          </p:cNvPicPr>
          <p:nvPr/>
        </p:nvPicPr>
        <p:blipFill>
          <a:blip r:embed="rId2"/>
          <a:stretch>
            <a:fillRect/>
          </a:stretch>
        </p:blipFill>
        <p:spPr>
          <a:xfrm>
            <a:off x="1042494" y="2484634"/>
            <a:ext cx="1739463" cy="3884474"/>
          </a:xfrm>
          <a:prstGeom prst="rect">
            <a:avLst/>
          </a:prstGeom>
          <a:ln>
            <a:solidFill>
              <a:schemeClr val="accent4"/>
            </a:solidFill>
          </a:ln>
        </p:spPr>
      </p:pic>
      <p:sp>
        <p:nvSpPr>
          <p:cNvPr id="5" name="Rectangle 4">
            <a:extLst>
              <a:ext uri="{FF2B5EF4-FFF2-40B4-BE49-F238E27FC236}">
                <a16:creationId xmlns:a16="http://schemas.microsoft.com/office/drawing/2014/main" id="{411FD7D9-2373-5FCD-8920-69AA153D89E5}"/>
              </a:ext>
            </a:extLst>
          </p:cNvPr>
          <p:cNvSpPr/>
          <p:nvPr/>
        </p:nvSpPr>
        <p:spPr>
          <a:xfrm>
            <a:off x="1042494" y="5789072"/>
            <a:ext cx="589661" cy="238231"/>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8" name="Picture 7">
            <a:extLst>
              <a:ext uri="{FF2B5EF4-FFF2-40B4-BE49-F238E27FC236}">
                <a16:creationId xmlns:a16="http://schemas.microsoft.com/office/drawing/2014/main" id="{2BF2768D-C029-3FCC-A7DD-63F63F206E3E}"/>
              </a:ext>
            </a:extLst>
          </p:cNvPr>
          <p:cNvPicPr>
            <a:picLocks noChangeAspect="1"/>
          </p:cNvPicPr>
          <p:nvPr/>
        </p:nvPicPr>
        <p:blipFill>
          <a:blip r:embed="rId3"/>
          <a:stretch>
            <a:fillRect/>
          </a:stretch>
        </p:blipFill>
        <p:spPr>
          <a:xfrm>
            <a:off x="3490453" y="2484634"/>
            <a:ext cx="7472516" cy="3542669"/>
          </a:xfrm>
          <a:prstGeom prst="rect">
            <a:avLst/>
          </a:prstGeom>
          <a:ln>
            <a:solidFill>
              <a:schemeClr val="accent4"/>
            </a:solidFill>
          </a:ln>
        </p:spPr>
      </p:pic>
      <p:sp>
        <p:nvSpPr>
          <p:cNvPr id="10" name="Rectangle 9">
            <a:extLst>
              <a:ext uri="{FF2B5EF4-FFF2-40B4-BE49-F238E27FC236}">
                <a16:creationId xmlns:a16="http://schemas.microsoft.com/office/drawing/2014/main" id="{A0E5BCB6-70B5-43D4-5329-C339D7CDC26F}"/>
              </a:ext>
            </a:extLst>
          </p:cNvPr>
          <p:cNvSpPr/>
          <p:nvPr/>
        </p:nvSpPr>
        <p:spPr>
          <a:xfrm>
            <a:off x="3637039" y="4709881"/>
            <a:ext cx="1623893" cy="22591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6" name="Rectangle 5">
            <a:extLst>
              <a:ext uri="{FF2B5EF4-FFF2-40B4-BE49-F238E27FC236}">
                <a16:creationId xmlns:a16="http://schemas.microsoft.com/office/drawing/2014/main" id="{74EE740D-DFC2-08FA-A7C8-241A7C74055B}"/>
              </a:ext>
            </a:extLst>
          </p:cNvPr>
          <p:cNvSpPr/>
          <p:nvPr/>
        </p:nvSpPr>
        <p:spPr>
          <a:xfrm>
            <a:off x="3637039" y="3922829"/>
            <a:ext cx="859805" cy="22591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37694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7EC2-B314-0FFA-64A1-0FEDB53479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C22131-0E94-2904-8A36-9E0A0C69CE24}"/>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On the reports page users have the option to select parameters for the report including output format, start year, and end year.</a:t>
            </a:r>
          </a:p>
        </p:txBody>
      </p:sp>
      <p:sp>
        <p:nvSpPr>
          <p:cNvPr id="3" name="Title 2">
            <a:extLst>
              <a:ext uri="{FF2B5EF4-FFF2-40B4-BE49-F238E27FC236}">
                <a16:creationId xmlns:a16="http://schemas.microsoft.com/office/drawing/2014/main" id="{D85F3C0B-1CB2-C950-D13D-BD8E8C2D1994}"/>
              </a:ext>
            </a:extLst>
          </p:cNvPr>
          <p:cNvSpPr>
            <a:spLocks noGrp="1"/>
          </p:cNvSpPr>
          <p:nvPr>
            <p:ph type="title"/>
          </p:nvPr>
        </p:nvSpPr>
        <p:spPr/>
        <p:txBody>
          <a:bodyPr/>
          <a:lstStyle/>
          <a:p>
            <a:r>
              <a:rPr lang="en-US">
                <a:latin typeface="Aptos" panose="020B0004020202020204" pitchFamily="34" charset="0"/>
              </a:rPr>
              <a:t>Claims Expenditures &amp; Premium Data Report</a:t>
            </a:r>
          </a:p>
        </p:txBody>
      </p:sp>
      <p:sp>
        <p:nvSpPr>
          <p:cNvPr id="4" name="Text Placeholder 2">
            <a:extLst>
              <a:ext uri="{FF2B5EF4-FFF2-40B4-BE49-F238E27FC236}">
                <a16:creationId xmlns:a16="http://schemas.microsoft.com/office/drawing/2014/main" id="{22AB5A22-0A55-B8A8-F5F8-DF4B9B849E5B}"/>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RUNNING THE REPORT</a:t>
            </a:r>
          </a:p>
        </p:txBody>
      </p:sp>
      <p:pic>
        <p:nvPicPr>
          <p:cNvPr id="9" name="Picture 8">
            <a:extLst>
              <a:ext uri="{FF2B5EF4-FFF2-40B4-BE49-F238E27FC236}">
                <a16:creationId xmlns:a16="http://schemas.microsoft.com/office/drawing/2014/main" id="{DBE15792-CC15-B33E-0E6B-9BB37A5F21A1}"/>
              </a:ext>
            </a:extLst>
          </p:cNvPr>
          <p:cNvPicPr>
            <a:picLocks noChangeAspect="1"/>
          </p:cNvPicPr>
          <p:nvPr/>
        </p:nvPicPr>
        <p:blipFill>
          <a:blip r:embed="rId2"/>
          <a:stretch>
            <a:fillRect/>
          </a:stretch>
        </p:blipFill>
        <p:spPr>
          <a:xfrm>
            <a:off x="779689" y="2238192"/>
            <a:ext cx="10632622" cy="2724609"/>
          </a:xfrm>
          <a:prstGeom prst="rect">
            <a:avLst/>
          </a:prstGeom>
          <a:ln>
            <a:solidFill>
              <a:schemeClr val="accent4"/>
            </a:solidFill>
          </a:ln>
        </p:spPr>
      </p:pic>
    </p:spTree>
    <p:extLst>
      <p:ext uri="{BB962C8B-B14F-4D97-AF65-F5344CB8AC3E}">
        <p14:creationId xmlns:p14="http://schemas.microsoft.com/office/powerpoint/2010/main" val="335939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1183-ED20-86C4-B8A5-D20213D5F9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D19396-4560-C71A-9244-0936AF94EBCC}"/>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Once the report is generated, the file will be downloaded to the browser and be viewable to the users. </a:t>
            </a:r>
          </a:p>
        </p:txBody>
      </p:sp>
      <p:sp>
        <p:nvSpPr>
          <p:cNvPr id="3" name="Title 2">
            <a:extLst>
              <a:ext uri="{FF2B5EF4-FFF2-40B4-BE49-F238E27FC236}">
                <a16:creationId xmlns:a16="http://schemas.microsoft.com/office/drawing/2014/main" id="{8758D098-5EEB-D160-D1F4-AC6E988DCB4E}"/>
              </a:ext>
            </a:extLst>
          </p:cNvPr>
          <p:cNvSpPr>
            <a:spLocks noGrp="1"/>
          </p:cNvSpPr>
          <p:nvPr>
            <p:ph type="title"/>
          </p:nvPr>
        </p:nvSpPr>
        <p:spPr/>
        <p:txBody>
          <a:bodyPr/>
          <a:lstStyle/>
          <a:p>
            <a:r>
              <a:rPr lang="en-US">
                <a:latin typeface="Aptos" panose="020B0004020202020204" pitchFamily="34" charset="0"/>
              </a:rPr>
              <a:t>Claims Expenditures &amp; Premium Data Report</a:t>
            </a:r>
          </a:p>
        </p:txBody>
      </p:sp>
      <p:sp>
        <p:nvSpPr>
          <p:cNvPr id="4" name="Text Placeholder 2">
            <a:extLst>
              <a:ext uri="{FF2B5EF4-FFF2-40B4-BE49-F238E27FC236}">
                <a16:creationId xmlns:a16="http://schemas.microsoft.com/office/drawing/2014/main" id="{2C9D058F-0EB7-1F1C-B6D0-B39CB1F6EAB1}"/>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REPORT OUTPUT</a:t>
            </a:r>
          </a:p>
        </p:txBody>
      </p:sp>
      <p:grpSp>
        <p:nvGrpSpPr>
          <p:cNvPr id="8" name="Group 2">
            <a:extLst>
              <a:ext uri="{FF2B5EF4-FFF2-40B4-BE49-F238E27FC236}">
                <a16:creationId xmlns:a16="http://schemas.microsoft.com/office/drawing/2014/main" id="{4C75A93A-742E-60B4-B46B-7EFB66BE2C58}"/>
              </a:ext>
            </a:extLst>
          </p:cNvPr>
          <p:cNvGrpSpPr>
            <a:grpSpLocks/>
          </p:cNvGrpSpPr>
          <p:nvPr/>
        </p:nvGrpSpPr>
        <p:grpSpPr bwMode="auto">
          <a:xfrm>
            <a:off x="905257" y="2679192"/>
            <a:ext cx="10085832" cy="2529134"/>
            <a:chOff x="105670350" y="109229928"/>
            <a:chExt cx="9052560" cy="1918164"/>
          </a:xfrm>
        </p:grpSpPr>
        <p:pic>
          <p:nvPicPr>
            <p:cNvPr id="5123" name="Picture 3">
              <a:extLst>
                <a:ext uri="{FF2B5EF4-FFF2-40B4-BE49-F238E27FC236}">
                  <a16:creationId xmlns:a16="http://schemas.microsoft.com/office/drawing/2014/main" id="{3233985D-36D1-0921-B8E0-DBBC6FAC0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0350" y="109229928"/>
              <a:ext cx="9052560" cy="19181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4">
              <a:extLst>
                <a:ext uri="{FF2B5EF4-FFF2-40B4-BE49-F238E27FC236}">
                  <a16:creationId xmlns:a16="http://schemas.microsoft.com/office/drawing/2014/main" id="{33D2A3B8-4BE4-9334-D4DA-B7C021AECC45}"/>
                </a:ext>
              </a:extLst>
            </p:cNvPr>
            <p:cNvSpPr>
              <a:spLocks noChangeArrowheads="1"/>
            </p:cNvSpPr>
            <p:nvPr/>
          </p:nvSpPr>
          <p:spPr bwMode="auto">
            <a:xfrm>
              <a:off x="106669489" y="110001269"/>
              <a:ext cx="662152" cy="11363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B4A286C9-836F-19F6-29F4-F118D191ADF7}"/>
                </a:ext>
              </a:extLst>
            </p:cNvPr>
            <p:cNvSpPr>
              <a:spLocks noChangeArrowheads="1"/>
            </p:cNvSpPr>
            <p:nvPr/>
          </p:nvSpPr>
          <p:spPr bwMode="auto">
            <a:xfrm>
              <a:off x="105680861" y="110011779"/>
              <a:ext cx="447346" cy="112580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91355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a:t>For any questions after this presentation, reach out to </a:t>
            </a:r>
            <a:r>
              <a:rPr lang="en-US">
                <a:hlinkClick r:id="rId3">
                  <a:extLst>
                    <a:ext uri="{A12FA001-AC4F-418D-AE19-62706E023703}">
                      <ahyp:hlinkClr xmlns:ahyp="http://schemas.microsoft.com/office/drawing/2018/hyperlinkcolor" val="tx"/>
                    </a:ext>
                  </a:extLst>
                </a:hlinkClick>
              </a:rPr>
              <a:t>CARDS@dir.nv.gov</a:t>
            </a:r>
            <a:endParaRPr lang="en-US"/>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latin typeface="Gibson SemiBold"/>
              </a:rPr>
              <a:t>CARDS 302: Claims Expenditure reporting, assessments, invoicing, and payment processing</a:t>
            </a:r>
            <a:endParaRPr lang="en-US"/>
          </a:p>
        </p:txBody>
      </p:sp>
    </p:spTree>
    <p:extLst>
      <p:ext uri="{BB962C8B-B14F-4D97-AF65-F5344CB8AC3E}">
        <p14:creationId xmlns:p14="http://schemas.microsoft.com/office/powerpoint/2010/main" val="6603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BD57E-60B4-62A4-B02D-76B951E579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4FFBF0-FEF2-8B29-FB11-05AAC64E1041}"/>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06D8FDF4-95DC-D59E-36B8-CA9A17B1F4DC}"/>
              </a:ext>
            </a:extLst>
          </p:cNvPr>
          <p:cNvSpPr>
            <a:spLocks noGrp="1"/>
          </p:cNvSpPr>
          <p:nvPr>
            <p:ph type="body" sz="quarter" idx="19"/>
          </p:nvPr>
        </p:nvSpPr>
        <p:spPr/>
        <p:txBody>
          <a:bodyPr vert="horz" lIns="0" tIns="0" rIns="0" bIns="0" rtlCol="0" anchor="t">
            <a:noAutofit/>
          </a:bodyPr>
          <a:lstStyle/>
          <a:p>
            <a:r>
              <a:rPr lang="en-US">
                <a:latin typeface="Aptos"/>
              </a:rPr>
              <a:t>PAYING INVOICES IN CARDS</a:t>
            </a:r>
            <a:endParaRPr lang="en-US">
              <a:latin typeface="Aptos" panose="020B0004020202020204" pitchFamily="34" charset="0"/>
            </a:endParaRPr>
          </a:p>
        </p:txBody>
      </p:sp>
      <p:sp>
        <p:nvSpPr>
          <p:cNvPr id="4" name="Title 3">
            <a:extLst>
              <a:ext uri="{FF2B5EF4-FFF2-40B4-BE49-F238E27FC236}">
                <a16:creationId xmlns:a16="http://schemas.microsoft.com/office/drawing/2014/main" id="{9186C9BC-228A-CD02-16DD-99FFF8C9CB66}"/>
              </a:ext>
            </a:extLst>
          </p:cNvPr>
          <p:cNvSpPr>
            <a:spLocks noGrp="1"/>
          </p:cNvSpPr>
          <p:nvPr>
            <p:ph type="title"/>
          </p:nvPr>
        </p:nvSpPr>
        <p:spPr/>
        <p:txBody>
          <a:bodyPr/>
          <a:lstStyle/>
          <a:p>
            <a:r>
              <a:rPr lang="en-US">
                <a:latin typeface="Aptos"/>
              </a:rPr>
              <a:t>Payment Processing &amp; Recording</a:t>
            </a:r>
            <a:endParaRPr lang="en-US">
              <a:latin typeface="Aptos" panose="020B0004020202020204" pitchFamily="34" charset="0"/>
            </a:endParaRPr>
          </a:p>
        </p:txBody>
      </p:sp>
      <p:pic>
        <p:nvPicPr>
          <p:cNvPr id="6" name="Picture Placeholder 8">
            <a:extLst>
              <a:ext uri="{FF2B5EF4-FFF2-40B4-BE49-F238E27FC236}">
                <a16:creationId xmlns:a16="http://schemas.microsoft.com/office/drawing/2014/main" id="{30F46281-5935-F510-389A-8CF867EA3362}"/>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spTree>
    <p:extLst>
      <p:ext uri="{BB962C8B-B14F-4D97-AF65-F5344CB8AC3E}">
        <p14:creationId xmlns:p14="http://schemas.microsoft.com/office/powerpoint/2010/main" val="348341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8D0C-D462-2D28-0791-B7D8229B4A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31374-8304-3327-DC41-0E72C49AFF64}"/>
              </a:ext>
            </a:extLst>
          </p:cNvPr>
          <p:cNvSpPr>
            <a:spLocks noGrp="1"/>
          </p:cNvSpPr>
          <p:nvPr>
            <p:ph type="body" sz="quarter" idx="16"/>
          </p:nvPr>
        </p:nvSpPr>
        <p:spPr/>
        <p:txBody>
          <a:bodyPr/>
          <a:lstStyle/>
          <a:p>
            <a:r>
              <a:rPr lang="en-US"/>
              <a:t>User permissions</a:t>
            </a:r>
          </a:p>
          <a:p>
            <a:r>
              <a:rPr lang="en-US"/>
              <a:t>Notifications</a:t>
            </a:r>
          </a:p>
          <a:p>
            <a:r>
              <a:rPr lang="en-US"/>
              <a:t>Navigation </a:t>
            </a:r>
          </a:p>
          <a:p>
            <a:r>
              <a:rPr lang="en-US"/>
              <a:t>Payment methods</a:t>
            </a:r>
          </a:p>
          <a:p>
            <a:r>
              <a:rPr lang="en-US"/>
              <a:t>Reports</a:t>
            </a:r>
          </a:p>
        </p:txBody>
      </p:sp>
      <p:sp>
        <p:nvSpPr>
          <p:cNvPr id="3" name="Text Placeholder 2">
            <a:extLst>
              <a:ext uri="{FF2B5EF4-FFF2-40B4-BE49-F238E27FC236}">
                <a16:creationId xmlns:a16="http://schemas.microsoft.com/office/drawing/2014/main" id="{905B53D0-A953-37AF-4F6F-03AA359EC82D}"/>
              </a:ext>
            </a:extLst>
          </p:cNvPr>
          <p:cNvSpPr>
            <a:spLocks noGrp="1"/>
          </p:cNvSpPr>
          <p:nvPr>
            <p:ph type="body" sz="quarter" idx="70"/>
          </p:nvPr>
        </p:nvSpPr>
        <p:spPr/>
        <p:txBody>
          <a:bodyPr/>
          <a:lstStyle/>
          <a:p>
            <a:r>
              <a:rPr lang="en-US"/>
              <a:t>At the completion of this module, training participants will be able to view and pay invoices in the CARDS system</a:t>
            </a:r>
          </a:p>
        </p:txBody>
      </p:sp>
      <p:sp>
        <p:nvSpPr>
          <p:cNvPr id="4" name="Text Placeholder 3">
            <a:extLst>
              <a:ext uri="{FF2B5EF4-FFF2-40B4-BE49-F238E27FC236}">
                <a16:creationId xmlns:a16="http://schemas.microsoft.com/office/drawing/2014/main" id="{BCD00513-9F13-8249-9CC4-FDE695278F7F}"/>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8A50F3C8-2FEE-B2AC-B09A-EB1E6470AF05}"/>
              </a:ext>
            </a:extLst>
          </p:cNvPr>
          <p:cNvSpPr>
            <a:spLocks noGrp="1"/>
          </p:cNvSpPr>
          <p:nvPr>
            <p:ph type="title"/>
          </p:nvPr>
        </p:nvSpPr>
        <p:spPr/>
        <p:txBody>
          <a:bodyPr/>
          <a:lstStyle/>
          <a:p>
            <a:r>
              <a:rPr lang="en-US">
                <a:latin typeface="Gibson Book"/>
              </a:rPr>
              <a:t>Payment Processing &amp; Recording</a:t>
            </a:r>
            <a:endParaRPr lang="en-US"/>
          </a:p>
        </p:txBody>
      </p:sp>
      <p:sp>
        <p:nvSpPr>
          <p:cNvPr id="6" name="Rectangle 5">
            <a:extLst>
              <a:ext uri="{FF2B5EF4-FFF2-40B4-BE49-F238E27FC236}">
                <a16:creationId xmlns:a16="http://schemas.microsoft.com/office/drawing/2014/main" id="{F76B9C24-69F0-08A9-FFB9-BE97ED13848E}"/>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B3139C46-8751-7773-F4AA-E6A069A78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3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FDD6-C3E0-6897-946E-98234E4C7C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6BB7D-D41E-57FD-0EF6-8CC47977A3A7}"/>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Using the data submitted on the Claims Expenditure and Premium Data webform, assessments will be calculated for the insurers and invoices issued to collect payments on each of the three assessments. Some important notes about the Assessment process:</a:t>
            </a:r>
          </a:p>
          <a:p>
            <a:endParaRPr lang="en-US">
              <a:latin typeface="Aptos" panose="020B0004020202020204" pitchFamily="34" charset="0"/>
            </a:endParaRPr>
          </a:p>
          <a:p>
            <a:pPr marL="285750" indent="-285750">
              <a:buFont typeface="Arial" panose="020B0604020202020204" pitchFamily="34" charset="0"/>
              <a:buChar char="•"/>
            </a:pPr>
            <a:r>
              <a:rPr lang="en-US">
                <a:latin typeface="Aptos" panose="020B0004020202020204" pitchFamily="34" charset="0"/>
              </a:rPr>
              <a:t>Each insurer’s assessment is based on their proportional share of statewide claims expenditures or premiums.</a:t>
            </a:r>
          </a:p>
          <a:p>
            <a:pPr marL="285750" indent="-285750">
              <a:buFont typeface="Arial" panose="020B0604020202020204" pitchFamily="34" charset="0"/>
              <a:buChar char="•"/>
            </a:pPr>
            <a:r>
              <a:rPr lang="en-US">
                <a:latin typeface="Aptos" panose="020B0004020202020204" pitchFamily="34" charset="0"/>
              </a:rPr>
              <a:t>The three assessment types are: Estimated, Final, and COLA</a:t>
            </a:r>
          </a:p>
          <a:p>
            <a:pPr marL="285750" indent="-285750">
              <a:buFont typeface="Arial" panose="020B0604020202020204" pitchFamily="34" charset="0"/>
              <a:buChar char="•"/>
            </a:pPr>
            <a:r>
              <a:rPr lang="en-US">
                <a:latin typeface="Aptos" panose="020B0004020202020204" pitchFamily="34" charset="0"/>
              </a:rPr>
              <a:t>The Estimated Assessment is done at the beginning of the fiscal year and is calculated based on an average of the previous 3 years' worth of claims expenditure data or premium data</a:t>
            </a:r>
          </a:p>
          <a:p>
            <a:pPr marL="1038225" lvl="1" indent="-285750"/>
            <a:r>
              <a:rPr lang="en-US">
                <a:latin typeface="Aptos" panose="020B0004020202020204" pitchFamily="34" charset="0"/>
              </a:rPr>
              <a:t>The Estimated Assessment will be split into installment payments that will be paid over a four-month period (December – March) </a:t>
            </a:r>
          </a:p>
          <a:p>
            <a:pPr marL="285750" indent="-285750">
              <a:buFont typeface="Arial" panose="020B0604020202020204" pitchFamily="34" charset="0"/>
              <a:buChar char="•"/>
            </a:pPr>
            <a:r>
              <a:rPr lang="en-US">
                <a:latin typeface="Aptos" panose="020B0004020202020204" pitchFamily="34" charset="0"/>
              </a:rPr>
              <a:t>The Final Assessment is done after the fiscal year is over and will determine whether the estimated payments resulted in under or over payments, and either an additional amount will be invoiced, or a refund will be processed for the Insurer </a:t>
            </a:r>
          </a:p>
          <a:p>
            <a:pPr marL="285750" indent="-285750">
              <a:buFont typeface="Arial" panose="020B0604020202020204" pitchFamily="34" charset="0"/>
              <a:buChar char="•"/>
            </a:pPr>
            <a:r>
              <a:rPr lang="en-US">
                <a:latin typeface="Aptos" panose="020B0004020202020204" pitchFamily="34" charset="0"/>
              </a:rPr>
              <a:t>The COLA Assessment determines each insurer’s share of COLAs for Permanent Total Disability and Survivor’s Benefits. </a:t>
            </a:r>
          </a:p>
          <a:p>
            <a:pPr marL="285750" indent="-285750">
              <a:buFont typeface="Arial" panose="020B0604020202020204" pitchFamily="34" charset="0"/>
              <a:buChar char="•"/>
            </a:pPr>
            <a:r>
              <a:rPr lang="en-US">
                <a:latin typeface="Aptos" panose="020B0004020202020204" pitchFamily="34" charset="0"/>
              </a:rPr>
              <a:t>Invoices that are not paid in a timely manner may become eligible for a fine/penalty</a:t>
            </a:r>
          </a:p>
        </p:txBody>
      </p:sp>
      <p:sp>
        <p:nvSpPr>
          <p:cNvPr id="3" name="Title 2">
            <a:extLst>
              <a:ext uri="{FF2B5EF4-FFF2-40B4-BE49-F238E27FC236}">
                <a16:creationId xmlns:a16="http://schemas.microsoft.com/office/drawing/2014/main" id="{15B6A72E-AC6C-26DA-5640-38D576828AC7}"/>
              </a:ext>
            </a:extLst>
          </p:cNvPr>
          <p:cNvSpPr>
            <a:spLocks noGrp="1"/>
          </p:cNvSpPr>
          <p:nvPr>
            <p:ph type="title"/>
          </p:nvPr>
        </p:nvSpPr>
        <p:spPr/>
        <p:txBody>
          <a:bodyPr/>
          <a:lstStyle/>
          <a:p>
            <a:r>
              <a:rPr lang="en-US">
                <a:latin typeface="Aptos" panose="020B0004020202020204" pitchFamily="34" charset="0"/>
              </a:rPr>
              <a:t>Assessment Process and Paying Invoices</a:t>
            </a:r>
          </a:p>
        </p:txBody>
      </p:sp>
      <p:sp>
        <p:nvSpPr>
          <p:cNvPr id="4" name="Text Placeholder 2">
            <a:extLst>
              <a:ext uri="{FF2B5EF4-FFF2-40B4-BE49-F238E27FC236}">
                <a16:creationId xmlns:a16="http://schemas.microsoft.com/office/drawing/2014/main" id="{E0C0A35D-8D61-0C9B-63A1-68A92644DCC9}"/>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OVERVIEW</a:t>
            </a:r>
          </a:p>
        </p:txBody>
      </p:sp>
    </p:spTree>
    <p:extLst>
      <p:ext uri="{BB962C8B-B14F-4D97-AF65-F5344CB8AC3E}">
        <p14:creationId xmlns:p14="http://schemas.microsoft.com/office/powerpoint/2010/main" val="21135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88EA4-BCD8-AFAE-3B8B-4FD5AC9C40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9E6B17-EAD8-1EEB-1817-AA69C00885E1}"/>
              </a:ext>
            </a:extLst>
          </p:cNvPr>
          <p:cNvSpPr>
            <a:spLocks noGrp="1"/>
          </p:cNvSpPr>
          <p:nvPr>
            <p:ph type="title"/>
          </p:nvPr>
        </p:nvSpPr>
        <p:spPr>
          <a:xfrm>
            <a:off x="609600" y="685800"/>
            <a:ext cx="3493168" cy="430887"/>
          </a:xfrm>
        </p:spPr>
        <p:txBody>
          <a:bodyPr/>
          <a:lstStyle/>
          <a:p>
            <a:r>
              <a:rPr lang="en-US">
                <a:latin typeface="Aptos" panose="020B0004020202020204" pitchFamily="34" charset="0"/>
              </a:rPr>
              <a:t>Important Dates to Note for the Assessment Process</a:t>
            </a:r>
          </a:p>
        </p:txBody>
      </p:sp>
      <p:sp>
        <p:nvSpPr>
          <p:cNvPr id="5" name="TextBox 4">
            <a:extLst>
              <a:ext uri="{FF2B5EF4-FFF2-40B4-BE49-F238E27FC236}">
                <a16:creationId xmlns:a16="http://schemas.microsoft.com/office/drawing/2014/main" id="{6140C4EB-3663-F41C-B861-6CF57D88C0D5}"/>
              </a:ext>
            </a:extLst>
          </p:cNvPr>
          <p:cNvSpPr txBox="1"/>
          <p:nvPr/>
        </p:nvSpPr>
        <p:spPr>
          <a:xfrm>
            <a:off x="5114925" y="952500"/>
            <a:ext cx="5676900" cy="4914900"/>
          </a:xfrm>
          <a:prstGeom prst="rect">
            <a:avLst/>
          </a:prstGeom>
        </p:spPr>
        <p:txBody>
          <a:bodyPr vert="horz" wrap="square" lIns="0" tIns="0" rIns="0" bIns="0" rtlCol="0" anchor="t" anchorCtr="0">
            <a:noAutofit/>
          </a:bodyPr>
          <a:lstStyle/>
          <a:p>
            <a:pPr algn="l">
              <a:spcAft>
                <a:spcPts val="800"/>
              </a:spcAft>
              <a:buClr>
                <a:srgbClr val="00A5DF"/>
              </a:buClr>
            </a:pPr>
            <a:endParaRPr lang="en-US" sz="1400" kern="900" spc="20" err="1">
              <a:latin typeface="Gibson" panose="02000000000000000000" pitchFamily="2" charset="77"/>
            </a:endParaRPr>
          </a:p>
        </p:txBody>
      </p:sp>
      <p:sp>
        <p:nvSpPr>
          <p:cNvPr id="7" name="TextBox 6">
            <a:extLst>
              <a:ext uri="{FF2B5EF4-FFF2-40B4-BE49-F238E27FC236}">
                <a16:creationId xmlns:a16="http://schemas.microsoft.com/office/drawing/2014/main" id="{DBBB0889-9529-3842-66C4-64257B78641C}"/>
              </a:ext>
            </a:extLst>
          </p:cNvPr>
          <p:cNvSpPr txBox="1"/>
          <p:nvPr/>
        </p:nvSpPr>
        <p:spPr>
          <a:xfrm>
            <a:off x="5181600" y="1116687"/>
            <a:ext cx="3390900" cy="2598063"/>
          </a:xfrm>
          <a:prstGeom prst="rect">
            <a:avLst/>
          </a:prstGeom>
        </p:spPr>
        <p:txBody>
          <a:bodyPr vert="horz" wrap="square" lIns="0" tIns="0" rIns="0" bIns="0" rtlCol="0" anchor="t" anchorCtr="0">
            <a:noAutofit/>
          </a:bodyPr>
          <a:lstStyle/>
          <a:p>
            <a:pPr algn="l">
              <a:spcAft>
                <a:spcPts val="800"/>
              </a:spcAft>
              <a:buClr>
                <a:srgbClr val="00A5DF"/>
              </a:buClr>
            </a:pPr>
            <a:endParaRPr lang="en-US" sz="1400" kern="900" spc="20" err="1">
              <a:latin typeface="Gibson" panose="02000000000000000000" pitchFamily="2" charset="77"/>
            </a:endParaRPr>
          </a:p>
        </p:txBody>
      </p:sp>
      <p:sp>
        <p:nvSpPr>
          <p:cNvPr id="8" name="TextBox 7">
            <a:extLst>
              <a:ext uri="{FF2B5EF4-FFF2-40B4-BE49-F238E27FC236}">
                <a16:creationId xmlns:a16="http://schemas.microsoft.com/office/drawing/2014/main" id="{4A707702-C74D-6DC1-CD42-711727F72B71}"/>
              </a:ext>
            </a:extLst>
          </p:cNvPr>
          <p:cNvSpPr txBox="1"/>
          <p:nvPr/>
        </p:nvSpPr>
        <p:spPr>
          <a:xfrm>
            <a:off x="4748980" y="685800"/>
            <a:ext cx="6166669" cy="6010275"/>
          </a:xfrm>
          <a:prstGeom prst="rect">
            <a:avLst/>
          </a:prstGeom>
          <a:ln>
            <a:solidFill>
              <a:schemeClr val="tx2"/>
            </a:solidFill>
          </a:ln>
        </p:spPr>
        <p:txBody>
          <a:bodyPr vert="horz" wrap="square" lIns="0" tIns="0" rIns="0" bIns="0" rtlCol="0" anchor="t" anchorCtr="0">
            <a:noAutofit/>
          </a:bodyPr>
          <a:lstStyle/>
          <a:p>
            <a:pPr marL="342900" indent="-285750" algn="l">
              <a:spcAft>
                <a:spcPts val="800"/>
              </a:spcAft>
              <a:buClr>
                <a:srgbClr val="00A5DF"/>
              </a:buClr>
              <a:buFont typeface="Arial" panose="020B0604020202020204" pitchFamily="34" charset="0"/>
              <a:buChar char="•"/>
            </a:pPr>
            <a:r>
              <a:rPr lang="en-US" sz="1400" b="1" kern="900" spc="20">
                <a:latin typeface="Gibson" panose="02000000000000000000" pitchFamily="2" charset="77"/>
              </a:rPr>
              <a:t>Estimated Assessment</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Sept 30 Invoice Emailed</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Dec 1- first installment due</a:t>
            </a:r>
          </a:p>
          <a:p>
            <a:pPr marL="1257300" lvl="4"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5- email sent if no payment</a:t>
            </a:r>
          </a:p>
          <a:p>
            <a:pPr marL="1257300" lvl="4"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12- delinquent letter mailed</a:t>
            </a:r>
          </a:p>
          <a:p>
            <a:pPr marL="1257300" lvl="4"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22- referral for collections and penalties if no payment</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1- 2</a:t>
            </a:r>
            <a:r>
              <a:rPr lang="en-US" sz="1400" kern="900" spc="20" baseline="30000">
                <a:latin typeface="Gibson" panose="02000000000000000000" pitchFamily="2" charset="77"/>
              </a:rPr>
              <a:t>nd</a:t>
            </a:r>
            <a:r>
              <a:rPr lang="en-US" sz="1400" kern="900" spc="20">
                <a:latin typeface="Gibson" panose="02000000000000000000" pitchFamily="2" charset="77"/>
              </a:rPr>
              <a:t> installment due</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Feb 1- 3</a:t>
            </a:r>
            <a:r>
              <a:rPr lang="en-US" sz="1400" kern="900" spc="20" baseline="30000">
                <a:latin typeface="Gibson" panose="02000000000000000000" pitchFamily="2" charset="77"/>
              </a:rPr>
              <a:t>rd</a:t>
            </a:r>
            <a:r>
              <a:rPr lang="en-US" sz="1400" kern="900" spc="20">
                <a:latin typeface="Gibson" panose="02000000000000000000" pitchFamily="2" charset="77"/>
              </a:rPr>
              <a:t> installment due</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Mar 1- 4</a:t>
            </a:r>
            <a:r>
              <a:rPr lang="en-US" sz="1400" kern="900" spc="20" baseline="30000">
                <a:latin typeface="Gibson" panose="02000000000000000000" pitchFamily="2" charset="77"/>
              </a:rPr>
              <a:t>th</a:t>
            </a:r>
            <a:r>
              <a:rPr lang="en-US" sz="1400" kern="900" spc="20">
                <a:latin typeface="Gibson" panose="02000000000000000000" pitchFamily="2" charset="77"/>
              </a:rPr>
              <a:t> installment due</a:t>
            </a:r>
          </a:p>
          <a:p>
            <a:pPr marL="342900" indent="-285750">
              <a:spcAft>
                <a:spcPts val="800"/>
              </a:spcAft>
              <a:buClr>
                <a:srgbClr val="00A5DF"/>
              </a:buClr>
              <a:buFont typeface="Arial" panose="020B0604020202020204" pitchFamily="34" charset="0"/>
              <a:buChar char="•"/>
            </a:pPr>
            <a:r>
              <a:rPr lang="en-US" sz="1400" b="1" kern="900" spc="20">
                <a:latin typeface="Gibson" panose="02000000000000000000" pitchFamily="2" charset="77"/>
              </a:rPr>
              <a:t>Final/COLA Assessment</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May 31 Invoice Emailed</a:t>
            </a:r>
          </a:p>
          <a:p>
            <a:pPr marL="800100" lvl="2"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June 30 Final and COLA assessment due or refunds paid</a:t>
            </a:r>
          </a:p>
          <a:p>
            <a:pPr marL="1257300" lvl="4" indent="-285750">
              <a:spcAft>
                <a:spcPts val="800"/>
              </a:spcAft>
              <a:buClr>
                <a:srgbClr val="00A5DF"/>
              </a:buClr>
              <a:buFont typeface="Arial" panose="020B0604020202020204" pitchFamily="34" charset="0"/>
              <a:buChar char="•"/>
            </a:pPr>
            <a:r>
              <a:rPr lang="en-US" sz="1400" kern="900" spc="20">
                <a:latin typeface="Gibson"/>
              </a:rPr>
              <a:t>August 5- email sent if no payment</a:t>
            </a:r>
          </a:p>
          <a:p>
            <a:pPr marL="1257300" lvl="4" indent="-285750">
              <a:spcAft>
                <a:spcPts val="800"/>
              </a:spcAft>
              <a:buClr>
                <a:srgbClr val="00A5DF"/>
              </a:buClr>
              <a:buFont typeface="Arial" panose="020B0604020202020204" pitchFamily="34" charset="0"/>
              <a:buChar char="•"/>
            </a:pPr>
            <a:r>
              <a:rPr lang="en-US" sz="1400" kern="900" spc="20">
                <a:latin typeface="Gibson"/>
              </a:rPr>
              <a:t>August 22- referral for collections and penalties if no payment</a:t>
            </a:r>
          </a:p>
          <a:p>
            <a:pPr marL="342900" lvl="2" indent="-285750">
              <a:spcAft>
                <a:spcPts val="800"/>
              </a:spcAft>
              <a:buClr>
                <a:srgbClr val="00A5DF"/>
              </a:buClr>
              <a:buFont typeface="Arial" panose="020B0604020202020204" pitchFamily="34" charset="0"/>
              <a:buChar char="•"/>
            </a:pPr>
            <a:r>
              <a:rPr lang="en-US" sz="1400" b="1" kern="900" spc="20">
                <a:latin typeface="Gibson" panose="02000000000000000000" pitchFamily="2" charset="77"/>
              </a:rPr>
              <a:t>Data Calls for Claims Expenditure and Premium Data</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31 email requesting data for previous July- Dec</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July 31 email requesting data for previous Jan- June</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Oct 31 request for verification of data emailed</a:t>
            </a:r>
          </a:p>
          <a:p>
            <a:pPr marL="800100" lvl="3" indent="-285750">
              <a:spcAft>
                <a:spcPts val="800"/>
              </a:spcAft>
              <a:buClr>
                <a:srgbClr val="00A5DF"/>
              </a:buClr>
              <a:buFont typeface="Arial" panose="020B0604020202020204" pitchFamily="34" charset="0"/>
              <a:buChar char="•"/>
            </a:pPr>
            <a:r>
              <a:rPr lang="en-US" sz="1400" kern="900" spc="20">
                <a:latin typeface="Gibson" panose="02000000000000000000" pitchFamily="2" charset="77"/>
              </a:rPr>
              <a:t>Jan 1 verification process ends</a:t>
            </a:r>
          </a:p>
          <a:p>
            <a:pPr marL="1200150" lvl="2" indent="-285750">
              <a:spcAft>
                <a:spcPts val="800"/>
              </a:spcAft>
              <a:buClr>
                <a:srgbClr val="00A5DF"/>
              </a:buClr>
              <a:buFont typeface="Arial" panose="020B0604020202020204" pitchFamily="34" charset="0"/>
              <a:buChar char="•"/>
            </a:pPr>
            <a:endParaRPr lang="en-US" sz="1400" kern="900" spc="20">
              <a:latin typeface="Gibson" panose="02000000000000000000" pitchFamily="2" charset="77"/>
            </a:endParaRPr>
          </a:p>
        </p:txBody>
      </p:sp>
    </p:spTree>
    <p:extLst>
      <p:ext uri="{BB962C8B-B14F-4D97-AF65-F5344CB8AC3E}">
        <p14:creationId xmlns:p14="http://schemas.microsoft.com/office/powerpoint/2010/main" val="415180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9E696A-9065-9FB4-B088-03AC50C5EB80}"/>
              </a:ext>
            </a:extLst>
          </p:cNvPr>
          <p:cNvSpPr>
            <a:spLocks noGrp="1"/>
          </p:cNvSpPr>
          <p:nvPr>
            <p:ph type="body" sz="quarter" idx="18"/>
          </p:nvPr>
        </p:nvSpPr>
        <p:spPr>
          <a:xfrm>
            <a:off x="924393" y="5932835"/>
            <a:ext cx="6041243" cy="411643"/>
          </a:xfrm>
        </p:spPr>
        <p:txBody>
          <a:bodyPr/>
          <a:lstStyle/>
          <a:p>
            <a:r>
              <a:rPr lang="en-US">
                <a:latin typeface="Aptos" panose="020B0004020202020204" pitchFamily="34" charset="0"/>
              </a:rPr>
              <a:t>Supporting the CARDS 2025 Enhancements Release</a:t>
            </a:r>
          </a:p>
        </p:txBody>
      </p:sp>
      <p:sp>
        <p:nvSpPr>
          <p:cNvPr id="7" name="Title 6">
            <a:extLst>
              <a:ext uri="{FF2B5EF4-FFF2-40B4-BE49-F238E27FC236}">
                <a16:creationId xmlns:a16="http://schemas.microsoft.com/office/drawing/2014/main" id="{75E2066C-3713-92DE-90BC-8DDDD4877D66}"/>
              </a:ext>
            </a:extLst>
          </p:cNvPr>
          <p:cNvSpPr>
            <a:spLocks noGrp="1"/>
          </p:cNvSpPr>
          <p:nvPr>
            <p:ph type="title"/>
          </p:nvPr>
        </p:nvSpPr>
        <p:spPr>
          <a:xfrm>
            <a:off x="924393" y="3772264"/>
            <a:ext cx="6304809" cy="2492990"/>
          </a:xfrm>
        </p:spPr>
        <p:txBody>
          <a:bodyPr/>
          <a:lstStyle/>
          <a:p>
            <a:r>
              <a:rPr lang="en-US">
                <a:latin typeface="Aptos"/>
              </a:rPr>
              <a:t>CARDS 302: Claims Expenditure Reporting, Assessments &amp; PP</a:t>
            </a:r>
          </a:p>
        </p:txBody>
      </p:sp>
      <p:sp>
        <p:nvSpPr>
          <p:cNvPr id="10" name="Text Placeholder 9">
            <a:extLst>
              <a:ext uri="{FF2B5EF4-FFF2-40B4-BE49-F238E27FC236}">
                <a16:creationId xmlns:a16="http://schemas.microsoft.com/office/drawing/2014/main" id="{8D0A7F50-A5F4-0E21-44E4-6416334D0722}"/>
              </a:ext>
            </a:extLst>
          </p:cNvPr>
          <p:cNvSpPr>
            <a:spLocks noGrp="1"/>
          </p:cNvSpPr>
          <p:nvPr>
            <p:ph type="body" sz="quarter" idx="19"/>
          </p:nvPr>
        </p:nvSpPr>
        <p:spPr>
          <a:xfrm>
            <a:off x="929368" y="3490860"/>
            <a:ext cx="6041243" cy="281404"/>
          </a:xfrm>
        </p:spPr>
        <p:txBody>
          <a:bodyPr/>
          <a:lstStyle/>
          <a:p>
            <a:r>
              <a:rPr lang="en-US">
                <a:latin typeface="Aptos" panose="020B0004020202020204" pitchFamily="34" charset="0"/>
              </a:rPr>
              <a:t>TRAINING MODULE</a:t>
            </a:r>
          </a:p>
        </p:txBody>
      </p:sp>
      <p:sp>
        <p:nvSpPr>
          <p:cNvPr id="4" name="TextBox 3">
            <a:extLst>
              <a:ext uri="{FF2B5EF4-FFF2-40B4-BE49-F238E27FC236}">
                <a16:creationId xmlns:a16="http://schemas.microsoft.com/office/drawing/2014/main" id="{65C37461-3E9D-AFC7-5092-1A3AE8E710C7}"/>
              </a:ext>
            </a:extLst>
          </p:cNvPr>
          <p:cNvSpPr txBox="1"/>
          <p:nvPr/>
        </p:nvSpPr>
        <p:spPr>
          <a:xfrm>
            <a:off x="3565281" y="5073162"/>
            <a:ext cx="0" cy="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a:latin typeface="Gibson" panose="02000000000000000000" pitchFamily="2" charset="77"/>
            </a:endParaRPr>
          </a:p>
        </p:txBody>
      </p:sp>
      <p:pic>
        <p:nvPicPr>
          <p:cNvPr id="9" name="Picture Placeholder 8">
            <a:extLst>
              <a:ext uri="{FF2B5EF4-FFF2-40B4-BE49-F238E27FC236}">
                <a16:creationId xmlns:a16="http://schemas.microsoft.com/office/drawing/2014/main" id="{2BE019B9-1AFA-DD21-36EC-829A2ECDA7C9}"/>
              </a:ext>
            </a:extLst>
          </p:cNvPr>
          <p:cNvPicPr>
            <a:picLocks noGrp="1" noChangeAspect="1"/>
          </p:cNvPicPr>
          <p:nvPr>
            <p:ph type="pic" sz="quarter" idx="13"/>
          </p:nvPr>
        </p:nvPicPr>
        <p:blipFill>
          <a:blip r:embed="rId3"/>
          <a:srcRect l="25676" r="25676"/>
          <a:stretch>
            <a:fillRect/>
          </a:stretch>
        </p:blipFill>
        <p:spPr/>
      </p:pic>
    </p:spTree>
    <p:extLst>
      <p:ext uri="{BB962C8B-B14F-4D97-AF65-F5344CB8AC3E}">
        <p14:creationId xmlns:p14="http://schemas.microsoft.com/office/powerpoint/2010/main" val="1559203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52FF8-CBBA-53F8-AEEE-3F1D1DDA06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AA7F5A-5B70-1A28-BC17-1D7B6DD02F12}"/>
              </a:ext>
            </a:extLst>
          </p:cNvPr>
          <p:cNvSpPr>
            <a:spLocks noGrp="1"/>
          </p:cNvSpPr>
          <p:nvPr>
            <p:ph type="body" sz="quarter" idx="79"/>
          </p:nvPr>
        </p:nvSpPr>
        <p:spPr>
          <a:xfrm>
            <a:off x="609599" y="1356597"/>
            <a:ext cx="10972800" cy="566309"/>
          </a:xfrm>
        </p:spPr>
        <p:txBody>
          <a:bodyPr/>
          <a:lstStyle/>
          <a:p>
            <a:r>
              <a:rPr lang="en-US">
                <a:latin typeface="Aptos" panose="020B0004020202020204" pitchFamily="34" charset="0"/>
              </a:rPr>
              <a:t>Once the internal process of calculating the Estimated, Final, and COLA assessment occurs, invoices will be generated, and Insurers will be notified of the assessment payment via email.</a:t>
            </a:r>
          </a:p>
        </p:txBody>
      </p:sp>
      <p:sp>
        <p:nvSpPr>
          <p:cNvPr id="3" name="Title 2">
            <a:extLst>
              <a:ext uri="{FF2B5EF4-FFF2-40B4-BE49-F238E27FC236}">
                <a16:creationId xmlns:a16="http://schemas.microsoft.com/office/drawing/2014/main" id="{97EDB13F-E0CC-29FD-AD04-498E0EC41377}"/>
              </a:ext>
            </a:extLst>
          </p:cNvPr>
          <p:cNvSpPr>
            <a:spLocks noGrp="1"/>
          </p:cNvSpPr>
          <p:nvPr>
            <p:ph type="title"/>
          </p:nvPr>
        </p:nvSpPr>
        <p:spPr/>
        <p:txBody>
          <a:bodyPr/>
          <a:lstStyle/>
          <a:p>
            <a:r>
              <a:rPr lang="en-US">
                <a:latin typeface="Aptos" panose="020B0004020202020204" pitchFamily="34" charset="0"/>
              </a:rPr>
              <a:t>Notification of Invoice Due </a:t>
            </a:r>
          </a:p>
        </p:txBody>
      </p:sp>
      <p:pic>
        <p:nvPicPr>
          <p:cNvPr id="5" name="Picture 4">
            <a:extLst>
              <a:ext uri="{FF2B5EF4-FFF2-40B4-BE49-F238E27FC236}">
                <a16:creationId xmlns:a16="http://schemas.microsoft.com/office/drawing/2014/main" id="{17F3BFFC-4906-BEFA-360A-C4AED9AB10B2}"/>
              </a:ext>
            </a:extLst>
          </p:cNvPr>
          <p:cNvPicPr>
            <a:picLocks noChangeAspect="1"/>
          </p:cNvPicPr>
          <p:nvPr/>
        </p:nvPicPr>
        <p:blipFill>
          <a:blip r:embed="rId2"/>
          <a:stretch>
            <a:fillRect/>
          </a:stretch>
        </p:blipFill>
        <p:spPr>
          <a:xfrm>
            <a:off x="2337133" y="2248072"/>
            <a:ext cx="7517731" cy="3680747"/>
          </a:xfrm>
          <a:prstGeom prst="rect">
            <a:avLst/>
          </a:prstGeom>
          <a:ln>
            <a:solidFill>
              <a:schemeClr val="accent4"/>
            </a:solidFill>
          </a:ln>
        </p:spPr>
      </p:pic>
    </p:spTree>
    <p:extLst>
      <p:ext uri="{BB962C8B-B14F-4D97-AF65-F5344CB8AC3E}">
        <p14:creationId xmlns:p14="http://schemas.microsoft.com/office/powerpoint/2010/main" val="267606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5E55-426D-E4B7-C1DA-BA730DA0FA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8DB465-F192-0301-A8F7-4D0ED13FD065}"/>
              </a:ext>
            </a:extLst>
          </p:cNvPr>
          <p:cNvSpPr>
            <a:spLocks noGrp="1"/>
          </p:cNvSpPr>
          <p:nvPr>
            <p:ph type="body" sz="quarter" idx="79"/>
          </p:nvPr>
        </p:nvSpPr>
        <p:spPr>
          <a:xfrm>
            <a:off x="609600" y="844188"/>
            <a:ext cx="10972800" cy="566309"/>
          </a:xfrm>
        </p:spPr>
        <p:txBody>
          <a:bodyPr/>
          <a:lstStyle/>
          <a:p>
            <a:r>
              <a:rPr lang="en-US">
                <a:latin typeface="Aptos" panose="020B0004020202020204" pitchFamily="34" charset="0"/>
              </a:rPr>
              <a:t>The invoice attached to the email will include the cover letter and invoice for the associated assessment. </a:t>
            </a:r>
          </a:p>
        </p:txBody>
      </p:sp>
      <p:sp>
        <p:nvSpPr>
          <p:cNvPr id="3" name="Title 2">
            <a:extLst>
              <a:ext uri="{FF2B5EF4-FFF2-40B4-BE49-F238E27FC236}">
                <a16:creationId xmlns:a16="http://schemas.microsoft.com/office/drawing/2014/main" id="{F2930FE2-6EDD-5970-419C-E106E2627930}"/>
              </a:ext>
            </a:extLst>
          </p:cNvPr>
          <p:cNvSpPr>
            <a:spLocks noGrp="1"/>
          </p:cNvSpPr>
          <p:nvPr>
            <p:ph type="title"/>
          </p:nvPr>
        </p:nvSpPr>
        <p:spPr>
          <a:xfrm>
            <a:off x="609600" y="276225"/>
            <a:ext cx="10972800" cy="430887"/>
          </a:xfrm>
        </p:spPr>
        <p:txBody>
          <a:bodyPr/>
          <a:lstStyle/>
          <a:p>
            <a:r>
              <a:rPr lang="en-US">
                <a:latin typeface="Aptos" panose="020B0004020202020204" pitchFamily="34" charset="0"/>
              </a:rPr>
              <a:t>Notification of Invoice Due </a:t>
            </a:r>
          </a:p>
        </p:txBody>
      </p:sp>
      <p:sp>
        <p:nvSpPr>
          <p:cNvPr id="8" name="Rectangle 7">
            <a:extLst>
              <a:ext uri="{FF2B5EF4-FFF2-40B4-BE49-F238E27FC236}">
                <a16:creationId xmlns:a16="http://schemas.microsoft.com/office/drawing/2014/main" id="{A7F504DF-4DAF-0BBD-A52A-A35D03E087A3}"/>
              </a:ext>
            </a:extLst>
          </p:cNvPr>
          <p:cNvSpPr/>
          <p:nvPr/>
        </p:nvSpPr>
        <p:spPr>
          <a:xfrm>
            <a:off x="5962650" y="1410497"/>
            <a:ext cx="4810125" cy="4418416"/>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TextBox 8">
            <a:extLst>
              <a:ext uri="{FF2B5EF4-FFF2-40B4-BE49-F238E27FC236}">
                <a16:creationId xmlns:a16="http://schemas.microsoft.com/office/drawing/2014/main" id="{81B3160F-E75E-DF7C-AB80-58A015183789}"/>
              </a:ext>
            </a:extLst>
          </p:cNvPr>
          <p:cNvSpPr txBox="1"/>
          <p:nvPr/>
        </p:nvSpPr>
        <p:spPr>
          <a:xfrm>
            <a:off x="6838950" y="3562350"/>
            <a:ext cx="2660650" cy="768350"/>
          </a:xfrm>
          <a:prstGeom prst="rect">
            <a:avLst/>
          </a:prstGeom>
        </p:spPr>
        <p:txBody>
          <a:bodyPr vert="horz" wrap="square" lIns="0" tIns="0" rIns="0" bIns="0" rtlCol="0" anchor="t" anchorCtr="0">
            <a:noAutofit/>
          </a:bodyPr>
          <a:lstStyle/>
          <a:p>
            <a:pPr algn="ctr">
              <a:spcAft>
                <a:spcPts val="800"/>
              </a:spcAft>
              <a:buClr>
                <a:srgbClr val="00A5DF"/>
              </a:buClr>
            </a:pPr>
            <a:r>
              <a:rPr lang="en-US" sz="1400" kern="900" spc="20">
                <a:latin typeface="Gibson" panose="02000000000000000000" pitchFamily="2" charset="77"/>
              </a:rPr>
              <a:t>Insert dummy invoice here </a:t>
            </a:r>
          </a:p>
        </p:txBody>
      </p:sp>
      <p:pic>
        <p:nvPicPr>
          <p:cNvPr id="5" name="Picture 4">
            <a:extLst>
              <a:ext uri="{FF2B5EF4-FFF2-40B4-BE49-F238E27FC236}">
                <a16:creationId xmlns:a16="http://schemas.microsoft.com/office/drawing/2014/main" id="{800FD7A5-2CE3-0EAD-8189-5C0CF85EC64E}"/>
              </a:ext>
            </a:extLst>
          </p:cNvPr>
          <p:cNvPicPr>
            <a:picLocks noChangeAspect="1"/>
          </p:cNvPicPr>
          <p:nvPr/>
        </p:nvPicPr>
        <p:blipFill>
          <a:blip r:embed="rId2"/>
          <a:srcRect b="23032"/>
          <a:stretch/>
        </p:blipFill>
        <p:spPr>
          <a:xfrm>
            <a:off x="6096000" y="1477172"/>
            <a:ext cx="4578435" cy="4266403"/>
          </a:xfrm>
          <a:prstGeom prst="rect">
            <a:avLst/>
          </a:prstGeom>
        </p:spPr>
      </p:pic>
      <p:pic>
        <p:nvPicPr>
          <p:cNvPr id="13" name="Picture 12" descr="Graphical user interface, text, application, email&#10;&#10;AI-generated content may be incorrect.">
            <a:extLst>
              <a:ext uri="{FF2B5EF4-FFF2-40B4-BE49-F238E27FC236}">
                <a16:creationId xmlns:a16="http://schemas.microsoft.com/office/drawing/2014/main" id="{CC04E638-461D-A027-E033-9906B793A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1" y="1409913"/>
            <a:ext cx="4730967" cy="4418416"/>
          </a:xfrm>
          <a:prstGeom prst="rect">
            <a:avLst/>
          </a:prstGeom>
        </p:spPr>
      </p:pic>
    </p:spTree>
    <p:extLst>
      <p:ext uri="{BB962C8B-B14F-4D97-AF65-F5344CB8AC3E}">
        <p14:creationId xmlns:p14="http://schemas.microsoft.com/office/powerpoint/2010/main" val="760581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3BAC-1D7C-BD49-A1E9-A6E5740C39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AFA7A8-C79D-2949-5231-C22D47590427}"/>
              </a:ext>
            </a:extLst>
          </p:cNvPr>
          <p:cNvSpPr>
            <a:spLocks noGrp="1"/>
          </p:cNvSpPr>
          <p:nvPr>
            <p:ph type="body" sz="quarter" idx="79"/>
          </p:nvPr>
        </p:nvSpPr>
        <p:spPr>
          <a:xfrm>
            <a:off x="609600" y="1523338"/>
            <a:ext cx="10972800" cy="566309"/>
          </a:xfrm>
        </p:spPr>
        <p:txBody>
          <a:bodyPr/>
          <a:lstStyle/>
          <a:p>
            <a:r>
              <a:rPr lang="en-US">
                <a:latin typeface="Aptos" panose="020B0004020202020204" pitchFamily="34" charset="0"/>
              </a:rPr>
              <a:t>Insurer users with admin access can update user permissions to view invoices by selecting the Monetary Assessment Review permission on the User Access Management page.</a:t>
            </a:r>
          </a:p>
        </p:txBody>
      </p:sp>
      <p:sp>
        <p:nvSpPr>
          <p:cNvPr id="3" name="Title 2">
            <a:extLst>
              <a:ext uri="{FF2B5EF4-FFF2-40B4-BE49-F238E27FC236}">
                <a16:creationId xmlns:a16="http://schemas.microsoft.com/office/drawing/2014/main" id="{75BB653B-BFD9-A7FB-9150-54987F8E6B23}"/>
              </a:ext>
            </a:extLst>
          </p:cNvPr>
          <p:cNvSpPr>
            <a:spLocks noGrp="1"/>
          </p:cNvSpPr>
          <p:nvPr>
            <p:ph type="title"/>
          </p:nvPr>
        </p:nvSpPr>
        <p:spPr/>
        <p:txBody>
          <a:bodyPr/>
          <a:lstStyle/>
          <a:p>
            <a:r>
              <a:rPr lang="en-US">
                <a:latin typeface="Aptos" panose="020B0004020202020204" pitchFamily="34" charset="0"/>
              </a:rPr>
              <a:t>Permissions</a:t>
            </a:r>
          </a:p>
        </p:txBody>
      </p:sp>
      <p:sp>
        <p:nvSpPr>
          <p:cNvPr id="4" name="Text Placeholder 2">
            <a:extLst>
              <a:ext uri="{FF2B5EF4-FFF2-40B4-BE49-F238E27FC236}">
                <a16:creationId xmlns:a16="http://schemas.microsoft.com/office/drawing/2014/main" id="{2CC32DF3-7015-7BDD-8774-45A157CA951A}"/>
              </a:ext>
            </a:extLst>
          </p:cNvPr>
          <p:cNvSpPr txBox="1">
            <a:spLocks/>
          </p:cNvSpPr>
          <p:nvPr/>
        </p:nvSpPr>
        <p:spPr>
          <a:xfrm>
            <a:off x="609599" y="121972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ACCESSING INVOICES</a:t>
            </a:r>
          </a:p>
        </p:txBody>
      </p:sp>
      <p:pic>
        <p:nvPicPr>
          <p:cNvPr id="6" name="Picture 5">
            <a:extLst>
              <a:ext uri="{FF2B5EF4-FFF2-40B4-BE49-F238E27FC236}">
                <a16:creationId xmlns:a16="http://schemas.microsoft.com/office/drawing/2014/main" id="{5934F47A-0666-7CB6-88BD-D55E59A771EB}"/>
              </a:ext>
            </a:extLst>
          </p:cNvPr>
          <p:cNvPicPr>
            <a:picLocks noChangeAspect="1"/>
          </p:cNvPicPr>
          <p:nvPr/>
        </p:nvPicPr>
        <p:blipFill>
          <a:blip r:embed="rId2"/>
          <a:stretch>
            <a:fillRect/>
          </a:stretch>
        </p:blipFill>
        <p:spPr>
          <a:xfrm>
            <a:off x="3566183" y="2366475"/>
            <a:ext cx="7881257" cy="3685406"/>
          </a:xfrm>
          <a:prstGeom prst="rect">
            <a:avLst/>
          </a:prstGeom>
          <a:ln>
            <a:solidFill>
              <a:schemeClr val="accent4"/>
            </a:solidFill>
          </a:ln>
        </p:spPr>
      </p:pic>
      <p:pic>
        <p:nvPicPr>
          <p:cNvPr id="8" name="Picture 7">
            <a:extLst>
              <a:ext uri="{FF2B5EF4-FFF2-40B4-BE49-F238E27FC236}">
                <a16:creationId xmlns:a16="http://schemas.microsoft.com/office/drawing/2014/main" id="{FE0DF8B4-FEBD-CC5E-D6F8-C53067254536}"/>
              </a:ext>
            </a:extLst>
          </p:cNvPr>
          <p:cNvPicPr>
            <a:picLocks noChangeAspect="1"/>
          </p:cNvPicPr>
          <p:nvPr/>
        </p:nvPicPr>
        <p:blipFill>
          <a:blip r:embed="rId3"/>
          <a:stretch>
            <a:fillRect/>
          </a:stretch>
        </p:blipFill>
        <p:spPr>
          <a:xfrm>
            <a:off x="814496" y="2243474"/>
            <a:ext cx="2112216" cy="3931408"/>
          </a:xfrm>
          <a:prstGeom prst="rect">
            <a:avLst/>
          </a:prstGeom>
          <a:ln>
            <a:solidFill>
              <a:schemeClr val="accent4"/>
            </a:solidFill>
          </a:ln>
        </p:spPr>
      </p:pic>
      <p:sp>
        <p:nvSpPr>
          <p:cNvPr id="9" name="Rectangle 8">
            <a:extLst>
              <a:ext uri="{FF2B5EF4-FFF2-40B4-BE49-F238E27FC236}">
                <a16:creationId xmlns:a16="http://schemas.microsoft.com/office/drawing/2014/main" id="{B9917626-2C40-3302-51BD-7F7127BE6A1E}"/>
              </a:ext>
            </a:extLst>
          </p:cNvPr>
          <p:cNvSpPr/>
          <p:nvPr/>
        </p:nvSpPr>
        <p:spPr>
          <a:xfrm>
            <a:off x="814496" y="4270537"/>
            <a:ext cx="2103120"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DD6EE59C-16F4-531B-CAE6-6B1C534CD57A}"/>
              </a:ext>
            </a:extLst>
          </p:cNvPr>
          <p:cNvSpPr/>
          <p:nvPr/>
        </p:nvSpPr>
        <p:spPr>
          <a:xfrm>
            <a:off x="3566183" y="4880136"/>
            <a:ext cx="2021702" cy="274778"/>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476925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699E26-25F2-72C0-9925-CF29C62E99DE}"/>
              </a:ext>
            </a:extLst>
          </p:cNvPr>
          <p:cNvSpPr>
            <a:spLocks noGrp="1"/>
          </p:cNvSpPr>
          <p:nvPr>
            <p:ph type="body" sz="quarter" idx="79"/>
          </p:nvPr>
        </p:nvSpPr>
        <p:spPr/>
        <p:txBody>
          <a:bodyPr/>
          <a:lstStyle/>
          <a:p>
            <a:r>
              <a:rPr lang="en-US"/>
              <a:t>Insurers will be notified via email when they have new invoices and reminder emails as the payment due date approaches. If an insurer has any unpaid invoices, a banner will also display on the dashboard until all invoices have been paid.</a:t>
            </a:r>
          </a:p>
          <a:p>
            <a:endParaRPr lang="en-US"/>
          </a:p>
          <a:p>
            <a:endParaRPr lang="en-US"/>
          </a:p>
        </p:txBody>
      </p:sp>
      <p:sp>
        <p:nvSpPr>
          <p:cNvPr id="3" name="Title 2">
            <a:extLst>
              <a:ext uri="{FF2B5EF4-FFF2-40B4-BE49-F238E27FC236}">
                <a16:creationId xmlns:a16="http://schemas.microsoft.com/office/drawing/2014/main" id="{4EB1B99C-89D7-E06F-689D-F8A550514F4A}"/>
              </a:ext>
            </a:extLst>
          </p:cNvPr>
          <p:cNvSpPr>
            <a:spLocks noGrp="1"/>
          </p:cNvSpPr>
          <p:nvPr>
            <p:ph type="title"/>
          </p:nvPr>
        </p:nvSpPr>
        <p:spPr/>
        <p:txBody>
          <a:bodyPr/>
          <a:lstStyle/>
          <a:p>
            <a:r>
              <a:rPr lang="en-US"/>
              <a:t>Notifications for Invoices</a:t>
            </a:r>
          </a:p>
        </p:txBody>
      </p:sp>
      <p:pic>
        <p:nvPicPr>
          <p:cNvPr id="12" name="Picture 11">
            <a:extLst>
              <a:ext uri="{FF2B5EF4-FFF2-40B4-BE49-F238E27FC236}">
                <a16:creationId xmlns:a16="http://schemas.microsoft.com/office/drawing/2014/main" id="{827FFCDC-4CF1-3BDC-39F1-580D5F6A173A}"/>
              </a:ext>
            </a:extLst>
          </p:cNvPr>
          <p:cNvPicPr>
            <a:picLocks noChangeAspect="1"/>
          </p:cNvPicPr>
          <p:nvPr/>
        </p:nvPicPr>
        <p:blipFill>
          <a:blip r:embed="rId2"/>
          <a:stretch>
            <a:fillRect/>
          </a:stretch>
        </p:blipFill>
        <p:spPr>
          <a:xfrm>
            <a:off x="943678" y="2719138"/>
            <a:ext cx="10304644" cy="1851616"/>
          </a:xfrm>
          <a:prstGeom prst="rect">
            <a:avLst/>
          </a:prstGeom>
          <a:ln>
            <a:solidFill>
              <a:schemeClr val="accent4"/>
            </a:solidFill>
          </a:ln>
        </p:spPr>
      </p:pic>
      <p:sp>
        <p:nvSpPr>
          <p:cNvPr id="4" name="Rectangle 3">
            <a:extLst>
              <a:ext uri="{FF2B5EF4-FFF2-40B4-BE49-F238E27FC236}">
                <a16:creationId xmlns:a16="http://schemas.microsoft.com/office/drawing/2014/main" id="{6EF52D28-B127-F227-DD1C-E9C8DDE74C65}"/>
              </a:ext>
            </a:extLst>
          </p:cNvPr>
          <p:cNvSpPr/>
          <p:nvPr/>
        </p:nvSpPr>
        <p:spPr>
          <a:xfrm>
            <a:off x="943678" y="4079209"/>
            <a:ext cx="6311364"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5" name="Right Triangle 4">
            <a:extLst>
              <a:ext uri="{FF2B5EF4-FFF2-40B4-BE49-F238E27FC236}">
                <a16:creationId xmlns:a16="http://schemas.microsoft.com/office/drawing/2014/main" id="{D3103930-88C3-DE92-A937-3411A4AD4F9F}"/>
              </a:ext>
            </a:extLst>
          </p:cNvPr>
          <p:cNvSpPr/>
          <p:nvPr/>
        </p:nvSpPr>
        <p:spPr>
          <a:xfrm rot="10800000">
            <a:off x="11382373" y="-2"/>
            <a:ext cx="809626" cy="685801"/>
          </a:xfrm>
          <a:prstGeom prst="rtTriangle">
            <a:avLst/>
          </a:prstGeom>
          <a:solidFill>
            <a:srgbClr val="FF9F9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6" name="Graphic 5" descr="Star with solid fill">
            <a:extLst>
              <a:ext uri="{FF2B5EF4-FFF2-40B4-BE49-F238E27FC236}">
                <a16:creationId xmlns:a16="http://schemas.microsoft.com/office/drawing/2014/main" id="{2E1F4F93-F481-177A-AD66-4FA2174787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84907" y="0"/>
            <a:ext cx="407093" cy="407093"/>
          </a:xfrm>
          <a:prstGeom prst="rect">
            <a:avLst/>
          </a:prstGeom>
        </p:spPr>
      </p:pic>
    </p:spTree>
    <p:extLst>
      <p:ext uri="{BB962C8B-B14F-4D97-AF65-F5344CB8AC3E}">
        <p14:creationId xmlns:p14="http://schemas.microsoft.com/office/powerpoint/2010/main" val="1107013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7CE41-8584-AFAC-1855-C35FAB2FF5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EBC88A-F3DC-582D-7D84-660DA9FB34B4}"/>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When you are logged in to CARDS and have the correct permissions, you can access the Invoicing Details page by selecting Invoices on the Forms and Tools menu.</a:t>
            </a:r>
          </a:p>
        </p:txBody>
      </p:sp>
      <p:sp>
        <p:nvSpPr>
          <p:cNvPr id="3" name="Title 2">
            <a:extLst>
              <a:ext uri="{FF2B5EF4-FFF2-40B4-BE49-F238E27FC236}">
                <a16:creationId xmlns:a16="http://schemas.microsoft.com/office/drawing/2014/main" id="{22597A0C-FD02-4AD6-0B29-96247D046284}"/>
              </a:ext>
            </a:extLst>
          </p:cNvPr>
          <p:cNvSpPr>
            <a:spLocks noGrp="1"/>
          </p:cNvSpPr>
          <p:nvPr>
            <p:ph type="title"/>
          </p:nvPr>
        </p:nvSpPr>
        <p:spPr/>
        <p:txBody>
          <a:bodyPr/>
          <a:lstStyle/>
          <a:p>
            <a:r>
              <a:rPr lang="en-US">
                <a:latin typeface="Aptos" panose="020B0004020202020204" pitchFamily="34" charset="0"/>
              </a:rPr>
              <a:t>Navigation </a:t>
            </a:r>
          </a:p>
        </p:txBody>
      </p:sp>
      <p:sp>
        <p:nvSpPr>
          <p:cNvPr id="4" name="Text Placeholder 2">
            <a:extLst>
              <a:ext uri="{FF2B5EF4-FFF2-40B4-BE49-F238E27FC236}">
                <a16:creationId xmlns:a16="http://schemas.microsoft.com/office/drawing/2014/main" id="{6673CE21-A264-D240-99EC-E9877E049086}"/>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PAYING INVOICES AS AN AUTHENTICATED USER</a:t>
            </a:r>
          </a:p>
        </p:txBody>
      </p:sp>
      <p:pic>
        <p:nvPicPr>
          <p:cNvPr id="6" name="Picture 5">
            <a:extLst>
              <a:ext uri="{FF2B5EF4-FFF2-40B4-BE49-F238E27FC236}">
                <a16:creationId xmlns:a16="http://schemas.microsoft.com/office/drawing/2014/main" id="{9911A65A-4E6D-B548-C5CF-292147CC66E5}"/>
              </a:ext>
            </a:extLst>
          </p:cNvPr>
          <p:cNvPicPr>
            <a:picLocks noChangeAspect="1"/>
          </p:cNvPicPr>
          <p:nvPr/>
        </p:nvPicPr>
        <p:blipFill>
          <a:blip r:embed="rId3"/>
          <a:stretch>
            <a:fillRect/>
          </a:stretch>
        </p:blipFill>
        <p:spPr>
          <a:xfrm>
            <a:off x="609599" y="2290064"/>
            <a:ext cx="1902331" cy="3682787"/>
          </a:xfrm>
          <a:prstGeom prst="rect">
            <a:avLst/>
          </a:prstGeom>
          <a:ln>
            <a:solidFill>
              <a:schemeClr val="accent4"/>
            </a:solidFill>
          </a:ln>
        </p:spPr>
      </p:pic>
      <p:sp>
        <p:nvSpPr>
          <p:cNvPr id="13" name="Rectangle 12">
            <a:extLst>
              <a:ext uri="{FF2B5EF4-FFF2-40B4-BE49-F238E27FC236}">
                <a16:creationId xmlns:a16="http://schemas.microsoft.com/office/drawing/2014/main" id="{42126182-179D-7F76-FB83-D9B85C6F0C06}"/>
              </a:ext>
            </a:extLst>
          </p:cNvPr>
          <p:cNvSpPr/>
          <p:nvPr/>
        </p:nvSpPr>
        <p:spPr>
          <a:xfrm>
            <a:off x="609598" y="4842566"/>
            <a:ext cx="758285"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grpSp>
        <p:nvGrpSpPr>
          <p:cNvPr id="8" name="Group 2">
            <a:extLst>
              <a:ext uri="{FF2B5EF4-FFF2-40B4-BE49-F238E27FC236}">
                <a16:creationId xmlns:a16="http://schemas.microsoft.com/office/drawing/2014/main" id="{39502B2D-4313-B81C-F9CF-09883B4B4D87}"/>
              </a:ext>
            </a:extLst>
          </p:cNvPr>
          <p:cNvGrpSpPr>
            <a:grpSpLocks/>
          </p:cNvGrpSpPr>
          <p:nvPr/>
        </p:nvGrpSpPr>
        <p:grpSpPr bwMode="auto">
          <a:xfrm>
            <a:off x="3228975" y="2238192"/>
            <a:ext cx="7848600" cy="3902045"/>
            <a:chOff x="105670350" y="108042847"/>
            <a:chExt cx="9052560" cy="4886221"/>
          </a:xfrm>
        </p:grpSpPr>
        <p:pic>
          <p:nvPicPr>
            <p:cNvPr id="1027" name="Picture 3">
              <a:extLst>
                <a:ext uri="{FF2B5EF4-FFF2-40B4-BE49-F238E27FC236}">
                  <a16:creationId xmlns:a16="http://schemas.microsoft.com/office/drawing/2014/main" id="{03ED4119-F587-1EA0-A32F-305E7951E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70350" y="108042847"/>
              <a:ext cx="9052560" cy="4292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F166F82E-947C-973F-0E6E-03116C836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96251" y="110338592"/>
              <a:ext cx="8989643" cy="25904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64645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F9D3-59FB-4D13-1306-69BA33F4D9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C58EF8-3574-0230-396A-A37B79ADC121}"/>
              </a:ext>
            </a:extLst>
          </p:cNvPr>
          <p:cNvSpPr>
            <a:spLocks noGrp="1"/>
          </p:cNvSpPr>
          <p:nvPr>
            <p:ph type="body" sz="quarter" idx="79"/>
          </p:nvPr>
        </p:nvSpPr>
        <p:spPr>
          <a:xfrm>
            <a:off x="550126" y="1471986"/>
            <a:ext cx="10972800" cy="566309"/>
          </a:xfrm>
        </p:spPr>
        <p:txBody>
          <a:bodyPr/>
          <a:lstStyle/>
          <a:p>
            <a:r>
              <a:rPr lang="en-US">
                <a:latin typeface="Aptos" panose="020B0004020202020204" pitchFamily="34" charset="0"/>
              </a:rPr>
              <a:t>You can choose to select individual invoices to pay by expanding an invoice record and selecting the Pay Now box. You also have the option of selecting all invoices to pay at once by checking the box at the top right of the Invoicing Details table.</a:t>
            </a:r>
          </a:p>
        </p:txBody>
      </p:sp>
      <p:sp>
        <p:nvSpPr>
          <p:cNvPr id="3" name="Title 2">
            <a:extLst>
              <a:ext uri="{FF2B5EF4-FFF2-40B4-BE49-F238E27FC236}">
                <a16:creationId xmlns:a16="http://schemas.microsoft.com/office/drawing/2014/main" id="{D956B223-5D45-36AB-0A60-27ECACEBB894}"/>
              </a:ext>
            </a:extLst>
          </p:cNvPr>
          <p:cNvSpPr>
            <a:spLocks noGrp="1"/>
          </p:cNvSpPr>
          <p:nvPr>
            <p:ph type="title"/>
          </p:nvPr>
        </p:nvSpPr>
        <p:spPr/>
        <p:txBody>
          <a:bodyPr/>
          <a:lstStyle/>
          <a:p>
            <a:r>
              <a:rPr lang="en-US">
                <a:latin typeface="Aptos" panose="020B0004020202020204" pitchFamily="34" charset="0"/>
              </a:rPr>
              <a:t>Paying Invoices</a:t>
            </a:r>
          </a:p>
        </p:txBody>
      </p:sp>
      <p:sp>
        <p:nvSpPr>
          <p:cNvPr id="4" name="Text Placeholder 2">
            <a:extLst>
              <a:ext uri="{FF2B5EF4-FFF2-40B4-BE49-F238E27FC236}">
                <a16:creationId xmlns:a16="http://schemas.microsoft.com/office/drawing/2014/main" id="{D5C9C900-7CBC-DEBB-9997-D9F177001CFB}"/>
              </a:ext>
            </a:extLst>
          </p:cNvPr>
          <p:cNvSpPr txBox="1">
            <a:spLocks/>
          </p:cNvSpPr>
          <p:nvPr/>
        </p:nvSpPr>
        <p:spPr>
          <a:xfrm>
            <a:off x="550126" y="1149744"/>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SINGLE SELECT AND MULTI-SELECT OPTIONS</a:t>
            </a:r>
          </a:p>
        </p:txBody>
      </p:sp>
      <p:grpSp>
        <p:nvGrpSpPr>
          <p:cNvPr id="7" name="Group 2">
            <a:extLst>
              <a:ext uri="{FF2B5EF4-FFF2-40B4-BE49-F238E27FC236}">
                <a16:creationId xmlns:a16="http://schemas.microsoft.com/office/drawing/2014/main" id="{DE859471-61B4-BA52-67CC-17382497F9DD}"/>
              </a:ext>
            </a:extLst>
          </p:cNvPr>
          <p:cNvGrpSpPr>
            <a:grpSpLocks/>
          </p:cNvGrpSpPr>
          <p:nvPr/>
        </p:nvGrpSpPr>
        <p:grpSpPr bwMode="auto">
          <a:xfrm>
            <a:off x="2371725" y="2171700"/>
            <a:ext cx="7799388" cy="3894138"/>
            <a:chOff x="105613200" y="107530084"/>
            <a:chExt cx="9587882" cy="5398984"/>
          </a:xfrm>
        </p:grpSpPr>
        <p:grpSp>
          <p:nvGrpSpPr>
            <p:cNvPr id="9" name="Group 3">
              <a:extLst>
                <a:ext uri="{FF2B5EF4-FFF2-40B4-BE49-F238E27FC236}">
                  <a16:creationId xmlns:a16="http://schemas.microsoft.com/office/drawing/2014/main" id="{C25ACDBC-BF58-099C-6DB3-943B6F9B498E}"/>
                </a:ext>
              </a:extLst>
            </p:cNvPr>
            <p:cNvGrpSpPr>
              <a:grpSpLocks/>
            </p:cNvGrpSpPr>
            <p:nvPr/>
          </p:nvGrpSpPr>
          <p:grpSpPr bwMode="auto">
            <a:xfrm>
              <a:off x="105613200" y="107530084"/>
              <a:ext cx="9587882" cy="5398984"/>
              <a:chOff x="105670350" y="108042847"/>
              <a:chExt cx="9052560" cy="4886221"/>
            </a:xfrm>
          </p:grpSpPr>
          <p:pic>
            <p:nvPicPr>
              <p:cNvPr id="2052" name="Picture 4">
                <a:extLst>
                  <a:ext uri="{FF2B5EF4-FFF2-40B4-BE49-F238E27FC236}">
                    <a16:creationId xmlns:a16="http://schemas.microsoft.com/office/drawing/2014/main" id="{31836E54-9781-09A9-F1EE-3A6262B96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0350" y="108042847"/>
                <a:ext cx="9052560" cy="4292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a:extLst>
                  <a:ext uri="{FF2B5EF4-FFF2-40B4-BE49-F238E27FC236}">
                    <a16:creationId xmlns:a16="http://schemas.microsoft.com/office/drawing/2014/main" id="{00C4093D-E35A-D3B9-15BD-F6707D775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96251" y="110338592"/>
                <a:ext cx="8989643" cy="25904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2054" name="Picture 6">
              <a:extLst>
                <a:ext uri="{FF2B5EF4-FFF2-40B4-BE49-F238E27FC236}">
                  <a16:creationId xmlns:a16="http://schemas.microsoft.com/office/drawing/2014/main" id="{DD5A3248-5C88-50F3-9064-F8A290BC2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8049" y="111226256"/>
              <a:ext cx="882819" cy="5044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a:extLst>
                <a:ext uri="{FF2B5EF4-FFF2-40B4-BE49-F238E27FC236}">
                  <a16:creationId xmlns:a16="http://schemas.microsoft.com/office/drawing/2014/main" id="{29CDD86C-BB4A-6DF4-F6D8-9C6FA4D99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8049" y="111705557"/>
              <a:ext cx="882819" cy="5044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2" name="Rectangle 11">
            <a:extLst>
              <a:ext uri="{FF2B5EF4-FFF2-40B4-BE49-F238E27FC236}">
                <a16:creationId xmlns:a16="http://schemas.microsoft.com/office/drawing/2014/main" id="{A42920B3-545B-CD7C-5597-D43084B42C2C}"/>
              </a:ext>
            </a:extLst>
          </p:cNvPr>
          <p:cNvSpPr/>
          <p:nvPr/>
        </p:nvSpPr>
        <p:spPr>
          <a:xfrm>
            <a:off x="9666350" y="3130302"/>
            <a:ext cx="534583" cy="26427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1" name="Rectangle 10">
            <a:extLst>
              <a:ext uri="{FF2B5EF4-FFF2-40B4-BE49-F238E27FC236}">
                <a16:creationId xmlns:a16="http://schemas.microsoft.com/office/drawing/2014/main" id="{0ABE179F-EB25-59ED-16B5-31027CA950AA}"/>
              </a:ext>
            </a:extLst>
          </p:cNvPr>
          <p:cNvSpPr/>
          <p:nvPr/>
        </p:nvSpPr>
        <p:spPr>
          <a:xfrm>
            <a:off x="9438273" y="4706560"/>
            <a:ext cx="617036" cy="32416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7A2E9EA6-AB28-2A51-A509-3F22B03285F0}"/>
              </a:ext>
            </a:extLst>
          </p:cNvPr>
          <p:cNvSpPr/>
          <p:nvPr/>
        </p:nvSpPr>
        <p:spPr>
          <a:xfrm>
            <a:off x="9438273" y="5062118"/>
            <a:ext cx="617036" cy="32416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3" name="Rectangle 12">
            <a:extLst>
              <a:ext uri="{FF2B5EF4-FFF2-40B4-BE49-F238E27FC236}">
                <a16:creationId xmlns:a16="http://schemas.microsoft.com/office/drawing/2014/main" id="{1C9C0571-2BB3-F14A-8C2D-1865F9E234A5}"/>
              </a:ext>
            </a:extLst>
          </p:cNvPr>
          <p:cNvSpPr/>
          <p:nvPr/>
        </p:nvSpPr>
        <p:spPr>
          <a:xfrm>
            <a:off x="2308315" y="4533599"/>
            <a:ext cx="219075" cy="1057038"/>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30705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2B13-8409-9BDD-3019-153F6A85EB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531E62-41D3-DD9B-92AF-3931ECBE24B3}"/>
              </a:ext>
            </a:extLst>
          </p:cNvPr>
          <p:cNvSpPr>
            <a:spLocks noGrp="1"/>
          </p:cNvSpPr>
          <p:nvPr>
            <p:ph type="body" sz="quarter" idx="79"/>
          </p:nvPr>
        </p:nvSpPr>
        <p:spPr>
          <a:xfrm>
            <a:off x="550126" y="1471986"/>
            <a:ext cx="10972800" cy="566309"/>
          </a:xfrm>
        </p:spPr>
        <p:txBody>
          <a:bodyPr/>
          <a:lstStyle/>
          <a:p>
            <a:r>
              <a:rPr lang="en-US">
                <a:latin typeface="Aptos" panose="020B0004020202020204" pitchFamily="34" charset="0"/>
              </a:rPr>
              <a:t>After selecting the invoices you wish to pay, you can press the Pay Now button at the bottom of the page. A pop-up modal will display the total of all selected invoices and prompt you to the payment screen.</a:t>
            </a:r>
          </a:p>
        </p:txBody>
      </p:sp>
      <p:sp>
        <p:nvSpPr>
          <p:cNvPr id="3" name="Title 2">
            <a:extLst>
              <a:ext uri="{FF2B5EF4-FFF2-40B4-BE49-F238E27FC236}">
                <a16:creationId xmlns:a16="http://schemas.microsoft.com/office/drawing/2014/main" id="{3CDE4C33-B487-2975-5653-4697479BB5C8}"/>
              </a:ext>
            </a:extLst>
          </p:cNvPr>
          <p:cNvSpPr>
            <a:spLocks noGrp="1"/>
          </p:cNvSpPr>
          <p:nvPr>
            <p:ph type="title"/>
          </p:nvPr>
        </p:nvSpPr>
        <p:spPr/>
        <p:txBody>
          <a:bodyPr/>
          <a:lstStyle/>
          <a:p>
            <a:r>
              <a:rPr lang="en-US">
                <a:latin typeface="Aptos" panose="020B0004020202020204" pitchFamily="34" charset="0"/>
              </a:rPr>
              <a:t>Paying Invoices</a:t>
            </a:r>
          </a:p>
        </p:txBody>
      </p:sp>
      <p:sp>
        <p:nvSpPr>
          <p:cNvPr id="4" name="Text Placeholder 2">
            <a:extLst>
              <a:ext uri="{FF2B5EF4-FFF2-40B4-BE49-F238E27FC236}">
                <a16:creationId xmlns:a16="http://schemas.microsoft.com/office/drawing/2014/main" id="{06DC3BBD-365F-1A74-DEE6-AC007EFE6938}"/>
              </a:ext>
            </a:extLst>
          </p:cNvPr>
          <p:cNvSpPr txBox="1">
            <a:spLocks/>
          </p:cNvSpPr>
          <p:nvPr/>
        </p:nvSpPr>
        <p:spPr>
          <a:xfrm>
            <a:off x="550126" y="1149744"/>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SINGLE SELECT AND MULTI-SELECT OPTIONS</a:t>
            </a:r>
          </a:p>
        </p:txBody>
      </p:sp>
      <p:pic>
        <p:nvPicPr>
          <p:cNvPr id="6" name="Picture 5">
            <a:extLst>
              <a:ext uri="{FF2B5EF4-FFF2-40B4-BE49-F238E27FC236}">
                <a16:creationId xmlns:a16="http://schemas.microsoft.com/office/drawing/2014/main" id="{18663A9F-5C26-70DD-083A-111D32FD63BF}"/>
              </a:ext>
            </a:extLst>
          </p:cNvPr>
          <p:cNvPicPr>
            <a:picLocks noChangeAspect="1"/>
          </p:cNvPicPr>
          <p:nvPr/>
        </p:nvPicPr>
        <p:blipFill>
          <a:blip r:embed="rId3"/>
          <a:stretch>
            <a:fillRect/>
          </a:stretch>
        </p:blipFill>
        <p:spPr>
          <a:xfrm>
            <a:off x="947081" y="2393594"/>
            <a:ext cx="9108374" cy="1067388"/>
          </a:xfrm>
          <a:prstGeom prst="rect">
            <a:avLst/>
          </a:prstGeom>
          <a:ln>
            <a:solidFill>
              <a:schemeClr val="accent4"/>
            </a:solidFill>
          </a:ln>
        </p:spPr>
      </p:pic>
      <p:pic>
        <p:nvPicPr>
          <p:cNvPr id="10" name="Picture 9">
            <a:extLst>
              <a:ext uri="{FF2B5EF4-FFF2-40B4-BE49-F238E27FC236}">
                <a16:creationId xmlns:a16="http://schemas.microsoft.com/office/drawing/2014/main" id="{AE28444C-4900-035B-898C-11970BF265FA}"/>
              </a:ext>
            </a:extLst>
          </p:cNvPr>
          <p:cNvPicPr>
            <a:picLocks noChangeAspect="1"/>
          </p:cNvPicPr>
          <p:nvPr/>
        </p:nvPicPr>
        <p:blipFill>
          <a:blip r:embed="rId4"/>
          <a:stretch>
            <a:fillRect/>
          </a:stretch>
        </p:blipFill>
        <p:spPr>
          <a:xfrm>
            <a:off x="444242" y="3944732"/>
            <a:ext cx="11303516" cy="1634595"/>
          </a:xfrm>
          <a:prstGeom prst="rect">
            <a:avLst/>
          </a:prstGeom>
          <a:ln>
            <a:solidFill>
              <a:schemeClr val="accent4"/>
            </a:solidFill>
          </a:ln>
        </p:spPr>
      </p:pic>
      <p:sp>
        <p:nvSpPr>
          <p:cNvPr id="5" name="Rectangle 4">
            <a:extLst>
              <a:ext uri="{FF2B5EF4-FFF2-40B4-BE49-F238E27FC236}">
                <a16:creationId xmlns:a16="http://schemas.microsoft.com/office/drawing/2014/main" id="{1B0EEFB5-94E9-7DD6-CED5-3E1B0740BEB7}"/>
              </a:ext>
            </a:extLst>
          </p:cNvPr>
          <p:cNvSpPr/>
          <p:nvPr/>
        </p:nvSpPr>
        <p:spPr>
          <a:xfrm>
            <a:off x="5114693" y="3023123"/>
            <a:ext cx="683941" cy="314461"/>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7" name="Rectangle 6">
            <a:extLst>
              <a:ext uri="{FF2B5EF4-FFF2-40B4-BE49-F238E27FC236}">
                <a16:creationId xmlns:a16="http://schemas.microsoft.com/office/drawing/2014/main" id="{3A2192B9-36F9-559A-146C-65FBCF14614F}"/>
              </a:ext>
            </a:extLst>
          </p:cNvPr>
          <p:cNvSpPr/>
          <p:nvPr/>
        </p:nvSpPr>
        <p:spPr>
          <a:xfrm>
            <a:off x="661294" y="4944678"/>
            <a:ext cx="877231" cy="46243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1054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902E3-E979-4827-42EA-CE2A59E001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A99310-441A-D3CD-B72E-5C29F6BD497B}"/>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You will have the option to pay with either a credit card or an e-check. You can change the payment method by selecting the ‘Change payment method’ link in the Your Order block. The default payment method is a credit card.</a:t>
            </a:r>
          </a:p>
        </p:txBody>
      </p:sp>
      <p:sp>
        <p:nvSpPr>
          <p:cNvPr id="3" name="Title 2">
            <a:extLst>
              <a:ext uri="{FF2B5EF4-FFF2-40B4-BE49-F238E27FC236}">
                <a16:creationId xmlns:a16="http://schemas.microsoft.com/office/drawing/2014/main" id="{CBEC2465-51F9-84F0-40CD-5F1539CC9965}"/>
              </a:ext>
            </a:extLst>
          </p:cNvPr>
          <p:cNvSpPr>
            <a:spLocks noGrp="1"/>
          </p:cNvSpPr>
          <p:nvPr>
            <p:ph type="title"/>
          </p:nvPr>
        </p:nvSpPr>
        <p:spPr/>
        <p:txBody>
          <a:bodyPr/>
          <a:lstStyle/>
          <a:p>
            <a:r>
              <a:rPr lang="en-US">
                <a:latin typeface="Aptos" panose="020B0004020202020204" pitchFamily="34" charset="0"/>
              </a:rPr>
              <a:t>Payment Screen</a:t>
            </a:r>
          </a:p>
        </p:txBody>
      </p:sp>
      <p:sp>
        <p:nvSpPr>
          <p:cNvPr id="4" name="Text Placeholder 2">
            <a:extLst>
              <a:ext uri="{FF2B5EF4-FFF2-40B4-BE49-F238E27FC236}">
                <a16:creationId xmlns:a16="http://schemas.microsoft.com/office/drawing/2014/main" id="{70072506-49FC-E792-F71A-830E022565AC}"/>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PAYMENT OPTIONS</a:t>
            </a:r>
          </a:p>
        </p:txBody>
      </p:sp>
      <p:pic>
        <p:nvPicPr>
          <p:cNvPr id="6" name="Picture 5">
            <a:extLst>
              <a:ext uri="{FF2B5EF4-FFF2-40B4-BE49-F238E27FC236}">
                <a16:creationId xmlns:a16="http://schemas.microsoft.com/office/drawing/2014/main" id="{6F1C7E4F-6687-9A1B-6493-400F8DFE0F8C}"/>
              </a:ext>
            </a:extLst>
          </p:cNvPr>
          <p:cNvPicPr>
            <a:picLocks noChangeAspect="1"/>
          </p:cNvPicPr>
          <p:nvPr/>
        </p:nvPicPr>
        <p:blipFill>
          <a:blip r:embed="rId2"/>
          <a:stretch>
            <a:fillRect/>
          </a:stretch>
        </p:blipFill>
        <p:spPr>
          <a:xfrm>
            <a:off x="609599" y="2318496"/>
            <a:ext cx="5988122" cy="3963111"/>
          </a:xfrm>
          <a:prstGeom prst="rect">
            <a:avLst/>
          </a:prstGeom>
          <a:ln>
            <a:solidFill>
              <a:schemeClr val="accent4"/>
            </a:solidFill>
          </a:ln>
        </p:spPr>
      </p:pic>
      <p:pic>
        <p:nvPicPr>
          <p:cNvPr id="8" name="Picture 7">
            <a:extLst>
              <a:ext uri="{FF2B5EF4-FFF2-40B4-BE49-F238E27FC236}">
                <a16:creationId xmlns:a16="http://schemas.microsoft.com/office/drawing/2014/main" id="{E6FAA8BE-0FE1-84D1-072C-D9A341B9823C}"/>
              </a:ext>
            </a:extLst>
          </p:cNvPr>
          <p:cNvPicPr>
            <a:picLocks noChangeAspect="1"/>
          </p:cNvPicPr>
          <p:nvPr/>
        </p:nvPicPr>
        <p:blipFill>
          <a:blip r:embed="rId3"/>
          <a:stretch>
            <a:fillRect/>
          </a:stretch>
        </p:blipFill>
        <p:spPr>
          <a:xfrm>
            <a:off x="7357825" y="2318496"/>
            <a:ext cx="3980436" cy="2325649"/>
          </a:xfrm>
          <a:prstGeom prst="rect">
            <a:avLst/>
          </a:prstGeom>
          <a:ln w="28575">
            <a:solidFill>
              <a:schemeClr val="accent6"/>
            </a:solidFill>
          </a:ln>
        </p:spPr>
      </p:pic>
      <p:sp>
        <p:nvSpPr>
          <p:cNvPr id="9" name="Rectangle 8">
            <a:extLst>
              <a:ext uri="{FF2B5EF4-FFF2-40B4-BE49-F238E27FC236}">
                <a16:creationId xmlns:a16="http://schemas.microsoft.com/office/drawing/2014/main" id="{857DE7BA-EFFF-027A-A970-4884F4672AA3}"/>
              </a:ext>
            </a:extLst>
          </p:cNvPr>
          <p:cNvSpPr/>
          <p:nvPr/>
        </p:nvSpPr>
        <p:spPr>
          <a:xfrm>
            <a:off x="8477388" y="3985590"/>
            <a:ext cx="1355234" cy="314461"/>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CF4DCC4E-E847-7D72-38A1-3C420C982AB3}"/>
              </a:ext>
            </a:extLst>
          </p:cNvPr>
          <p:cNvSpPr/>
          <p:nvPr/>
        </p:nvSpPr>
        <p:spPr>
          <a:xfrm>
            <a:off x="4661744" y="2748970"/>
            <a:ext cx="1614878" cy="919106"/>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cxnSp>
        <p:nvCxnSpPr>
          <p:cNvPr id="12" name="Straight Connector 11">
            <a:extLst>
              <a:ext uri="{FF2B5EF4-FFF2-40B4-BE49-F238E27FC236}">
                <a16:creationId xmlns:a16="http://schemas.microsoft.com/office/drawing/2014/main" id="{2529F6C1-D196-3863-C38A-CB1CE1AFB3B1}"/>
              </a:ext>
            </a:extLst>
          </p:cNvPr>
          <p:cNvCxnSpPr>
            <a:endCxn id="8" idx="1"/>
          </p:cNvCxnSpPr>
          <p:nvPr/>
        </p:nvCxnSpPr>
        <p:spPr>
          <a:xfrm>
            <a:off x="6276622" y="3208523"/>
            <a:ext cx="1081203" cy="272798"/>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19348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5E81-D2FB-BB02-B824-569F4FFB5E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3B3F4D-E1FE-A06A-A2E3-862356E2E6B5}"/>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Once you have selected ‘Change payment method’,  you will be able to select how you would like to pay.</a:t>
            </a:r>
          </a:p>
        </p:txBody>
      </p:sp>
      <p:sp>
        <p:nvSpPr>
          <p:cNvPr id="3" name="Title 2">
            <a:extLst>
              <a:ext uri="{FF2B5EF4-FFF2-40B4-BE49-F238E27FC236}">
                <a16:creationId xmlns:a16="http://schemas.microsoft.com/office/drawing/2014/main" id="{565BF6A2-5809-0EC4-6E69-7CA31F8E2676}"/>
              </a:ext>
            </a:extLst>
          </p:cNvPr>
          <p:cNvSpPr>
            <a:spLocks noGrp="1"/>
          </p:cNvSpPr>
          <p:nvPr>
            <p:ph type="title"/>
          </p:nvPr>
        </p:nvSpPr>
        <p:spPr/>
        <p:txBody>
          <a:bodyPr/>
          <a:lstStyle/>
          <a:p>
            <a:r>
              <a:rPr lang="en-US">
                <a:latin typeface="Aptos" panose="020B0004020202020204" pitchFamily="34" charset="0"/>
              </a:rPr>
              <a:t>Payment Screen</a:t>
            </a:r>
          </a:p>
        </p:txBody>
      </p:sp>
      <p:sp>
        <p:nvSpPr>
          <p:cNvPr id="4" name="Text Placeholder 2">
            <a:extLst>
              <a:ext uri="{FF2B5EF4-FFF2-40B4-BE49-F238E27FC236}">
                <a16:creationId xmlns:a16="http://schemas.microsoft.com/office/drawing/2014/main" id="{B9E94C18-5C97-C650-14C5-6CA2A2A3DD71}"/>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PAYMENT OPTIONS</a:t>
            </a:r>
          </a:p>
        </p:txBody>
      </p:sp>
      <p:pic>
        <p:nvPicPr>
          <p:cNvPr id="7" name="Picture 6">
            <a:extLst>
              <a:ext uri="{FF2B5EF4-FFF2-40B4-BE49-F238E27FC236}">
                <a16:creationId xmlns:a16="http://schemas.microsoft.com/office/drawing/2014/main" id="{4FF991D7-CDE9-204C-FDBC-490CEFDA3443}"/>
              </a:ext>
            </a:extLst>
          </p:cNvPr>
          <p:cNvPicPr>
            <a:picLocks noChangeAspect="1"/>
          </p:cNvPicPr>
          <p:nvPr/>
        </p:nvPicPr>
        <p:blipFill>
          <a:blip r:embed="rId2"/>
          <a:stretch>
            <a:fillRect/>
          </a:stretch>
        </p:blipFill>
        <p:spPr>
          <a:xfrm>
            <a:off x="2009421" y="2060606"/>
            <a:ext cx="7836365" cy="3930363"/>
          </a:xfrm>
          <a:prstGeom prst="rect">
            <a:avLst/>
          </a:prstGeom>
          <a:ln>
            <a:solidFill>
              <a:schemeClr val="accent4"/>
            </a:solidFill>
          </a:ln>
        </p:spPr>
      </p:pic>
    </p:spTree>
    <p:extLst>
      <p:ext uri="{BB962C8B-B14F-4D97-AF65-F5344CB8AC3E}">
        <p14:creationId xmlns:p14="http://schemas.microsoft.com/office/powerpoint/2010/main" val="3219140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1D7A9-D500-66C5-B4A3-C002E1DD66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AC79D1-B905-426E-E374-421A2877ACEA}"/>
              </a:ext>
            </a:extLst>
          </p:cNvPr>
          <p:cNvSpPr>
            <a:spLocks noGrp="1"/>
          </p:cNvSpPr>
          <p:nvPr>
            <p:ph type="title"/>
          </p:nvPr>
        </p:nvSpPr>
        <p:spPr/>
        <p:txBody>
          <a:bodyPr/>
          <a:lstStyle/>
          <a:p>
            <a:r>
              <a:rPr lang="en-US">
                <a:latin typeface="Aptos" panose="020B0004020202020204" pitchFamily="34" charset="0"/>
              </a:rPr>
              <a:t>Payment Screen</a:t>
            </a:r>
          </a:p>
        </p:txBody>
      </p:sp>
      <p:sp>
        <p:nvSpPr>
          <p:cNvPr id="4" name="Text Placeholder 2">
            <a:extLst>
              <a:ext uri="{FF2B5EF4-FFF2-40B4-BE49-F238E27FC236}">
                <a16:creationId xmlns:a16="http://schemas.microsoft.com/office/drawing/2014/main" id="{834BAB71-5C49-71F3-328A-F53D7A23E7ED}"/>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CREDIT CARD PAYMENT</a:t>
            </a:r>
          </a:p>
        </p:txBody>
      </p:sp>
      <p:pic>
        <p:nvPicPr>
          <p:cNvPr id="13" name="Picture 12">
            <a:extLst>
              <a:ext uri="{FF2B5EF4-FFF2-40B4-BE49-F238E27FC236}">
                <a16:creationId xmlns:a16="http://schemas.microsoft.com/office/drawing/2014/main" id="{AFDF112C-FFCF-3E96-C3EF-5CF2BFA64893}"/>
              </a:ext>
            </a:extLst>
          </p:cNvPr>
          <p:cNvPicPr>
            <a:picLocks noChangeAspect="1"/>
          </p:cNvPicPr>
          <p:nvPr/>
        </p:nvPicPr>
        <p:blipFill>
          <a:blip r:embed="rId2"/>
          <a:stretch>
            <a:fillRect/>
          </a:stretch>
        </p:blipFill>
        <p:spPr>
          <a:xfrm>
            <a:off x="2853063" y="1346061"/>
            <a:ext cx="6485874" cy="4659985"/>
          </a:xfrm>
          <a:prstGeom prst="rect">
            <a:avLst/>
          </a:prstGeom>
          <a:ln>
            <a:solidFill>
              <a:schemeClr val="accent4"/>
            </a:solidFill>
          </a:ln>
        </p:spPr>
      </p:pic>
      <p:sp>
        <p:nvSpPr>
          <p:cNvPr id="2" name="Rectangle 1">
            <a:extLst>
              <a:ext uri="{FF2B5EF4-FFF2-40B4-BE49-F238E27FC236}">
                <a16:creationId xmlns:a16="http://schemas.microsoft.com/office/drawing/2014/main" id="{DA70A562-A3BC-A6A9-6B19-633C603F20A0}"/>
              </a:ext>
            </a:extLst>
          </p:cNvPr>
          <p:cNvSpPr/>
          <p:nvPr/>
        </p:nvSpPr>
        <p:spPr>
          <a:xfrm>
            <a:off x="9559315" y="3676053"/>
            <a:ext cx="2101743" cy="132856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marL="0" marR="0" lvl="0" indent="0" algn="ctr" defTabSz="914377" rtl="0" eaLnBrk="1" fontAlgn="auto" latinLnBrk="0" hangingPunct="1">
              <a:lnSpc>
                <a:spcPct val="120000"/>
              </a:lnSpc>
              <a:spcBef>
                <a:spcPts val="0"/>
              </a:spcBef>
              <a:spcAft>
                <a:spcPts val="0"/>
              </a:spcAft>
              <a:buClr>
                <a:srgbClr val="333F48"/>
              </a:buClr>
              <a:buSzTx/>
              <a:buFontTx/>
              <a:buNone/>
              <a:tabLst/>
              <a:defRPr/>
            </a:pPr>
            <a:r>
              <a:rPr kumimoji="0" lang="en-US" sz="1400" b="1" i="0" u="none" strike="noStrike" kern="900" cap="none" spc="0" normalizeH="0" baseline="0" noProof="0">
                <a:ln>
                  <a:noFill/>
                </a:ln>
                <a:solidFill>
                  <a:srgbClr val="333F48"/>
                </a:solidFill>
                <a:effectLst/>
                <a:uLnTx/>
                <a:uFillTx/>
                <a:latin typeface="Aptos" panose="020B0004020202020204" pitchFamily="34" charset="0"/>
                <a:ea typeface="+mn-ea"/>
                <a:cs typeface="+mn-cs"/>
              </a:rPr>
              <a:t>Note: </a:t>
            </a:r>
            <a:r>
              <a:rPr lang="en-US" sz="1400">
                <a:solidFill>
                  <a:srgbClr val="333F48"/>
                </a:solidFill>
                <a:latin typeface="Aptos" panose="020B0004020202020204" pitchFamily="34" charset="0"/>
              </a:rPr>
              <a:t>The payment receipt will be sent to the email entered in the billing information.</a:t>
            </a:r>
            <a:endParaRPr kumimoji="0" lang="en-US" sz="1600" b="0" i="0" u="none" strike="noStrike" kern="900" cap="none" spc="0" normalizeH="0" baseline="0" noProof="0">
              <a:ln>
                <a:noFill/>
              </a:ln>
              <a:solidFill>
                <a:srgbClr val="333F48"/>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423932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B4E9-14C0-0FD4-5E72-BDC71AD7B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35DF00D-8BBA-E2F8-0E57-D82397762343}"/>
              </a:ext>
            </a:extLst>
          </p:cNvPr>
          <p:cNvSpPr>
            <a:spLocks noGrp="1"/>
          </p:cNvSpPr>
          <p:nvPr>
            <p:ph type="body" sz="quarter" idx="16"/>
          </p:nvPr>
        </p:nvSpPr>
        <p:spPr/>
        <p:txBody>
          <a:bodyPr/>
          <a:lstStyle/>
          <a:p>
            <a:r>
              <a:rPr lang="en-US">
                <a:latin typeface="Gibson Medium"/>
              </a:rPr>
              <a:t>Training Course: </a:t>
            </a:r>
            <a:r>
              <a:rPr lang="en-US">
                <a:latin typeface="Gibson"/>
              </a:rPr>
              <a:t>CARDS 302: Claims Expenditure Reporting, Assessments, Invoicing, and Payment Processing </a:t>
            </a:r>
            <a:endParaRPr lang="en-US">
              <a:latin typeface="Gibson" pitchFamily="50" charset="0"/>
            </a:endParaRPr>
          </a:p>
          <a:p>
            <a:r>
              <a:rPr lang="en-US">
                <a:latin typeface="Gibson Medium"/>
              </a:rPr>
              <a:t>Audience: </a:t>
            </a:r>
            <a:r>
              <a:rPr lang="en-US">
                <a:latin typeface="Gibson"/>
              </a:rPr>
              <a:t>Insurer CARDS Users</a:t>
            </a:r>
          </a:p>
          <a:p>
            <a:r>
              <a:rPr lang="en-US">
                <a:latin typeface="Gibson Medium"/>
              </a:rPr>
              <a:t>Prerequisites: N/A</a:t>
            </a:r>
            <a:r>
              <a:rPr lang="en-US">
                <a:latin typeface="Gibson"/>
              </a:rPr>
              <a:t> </a:t>
            </a:r>
          </a:p>
          <a:p>
            <a:r>
              <a:rPr lang="en-US">
                <a:latin typeface="Gibson Medium"/>
              </a:rPr>
              <a:t>Course Length: </a:t>
            </a:r>
            <a:r>
              <a:rPr lang="en-US">
                <a:latin typeface="Gibson"/>
              </a:rPr>
              <a:t>1 hour</a:t>
            </a:r>
          </a:p>
          <a:p>
            <a:pPr marL="0" indent="0">
              <a:buNone/>
            </a:pPr>
            <a:endParaRPr lang="en-US" b="1">
              <a:latin typeface="Gibson"/>
            </a:endParaRPr>
          </a:p>
          <a:p>
            <a:pPr lvl="1" indent="-283210"/>
            <a:endParaRPr lang="en-US" b="1">
              <a:latin typeface="Gibson" pitchFamily="50" charset="0"/>
            </a:endParaRPr>
          </a:p>
        </p:txBody>
      </p:sp>
      <p:sp>
        <p:nvSpPr>
          <p:cNvPr id="3" name="Text Placeholder 2">
            <a:extLst>
              <a:ext uri="{FF2B5EF4-FFF2-40B4-BE49-F238E27FC236}">
                <a16:creationId xmlns:a16="http://schemas.microsoft.com/office/drawing/2014/main" id="{2C2E6DC0-B96B-2446-BD04-5D3AB355DB27}"/>
              </a:ext>
            </a:extLst>
          </p:cNvPr>
          <p:cNvSpPr>
            <a:spLocks noGrp="1"/>
          </p:cNvSpPr>
          <p:nvPr>
            <p:ph type="body" sz="quarter" idx="70"/>
          </p:nvPr>
        </p:nvSpPr>
        <p:spPr/>
        <p:txBody>
          <a:bodyPr vert="horz" lIns="0" tIns="0" rIns="0" bIns="0" rtlCol="0" anchor="t">
            <a:noAutofit/>
          </a:bodyPr>
          <a:lstStyle/>
          <a:p>
            <a:r>
              <a:rPr lang="en-US">
                <a:latin typeface="Gibson"/>
              </a:rPr>
              <a:t>At the completion of this course, training participants will be able to navigate through the claims expenditure reporting, assessment, invoicing, and payment processes.</a:t>
            </a:r>
          </a:p>
        </p:txBody>
      </p:sp>
      <p:sp>
        <p:nvSpPr>
          <p:cNvPr id="4" name="Text Placeholder 3">
            <a:extLst>
              <a:ext uri="{FF2B5EF4-FFF2-40B4-BE49-F238E27FC236}">
                <a16:creationId xmlns:a16="http://schemas.microsoft.com/office/drawing/2014/main" id="{EACA8D84-0F1B-87B7-29B4-91440A485727}"/>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8EF91673-4048-7ACA-EBD1-9130866DADD2}"/>
              </a:ext>
            </a:extLst>
          </p:cNvPr>
          <p:cNvSpPr>
            <a:spLocks noGrp="1"/>
          </p:cNvSpPr>
          <p:nvPr>
            <p:ph type="title"/>
          </p:nvPr>
        </p:nvSpPr>
        <p:spPr/>
        <p:txBody>
          <a:bodyPr/>
          <a:lstStyle/>
          <a:p>
            <a:r>
              <a:rPr lang="en-US"/>
              <a:t>Overview</a:t>
            </a:r>
          </a:p>
        </p:txBody>
      </p:sp>
      <p:sp>
        <p:nvSpPr>
          <p:cNvPr id="6" name="Rectangle 5">
            <a:extLst>
              <a:ext uri="{FF2B5EF4-FFF2-40B4-BE49-F238E27FC236}">
                <a16:creationId xmlns:a16="http://schemas.microsoft.com/office/drawing/2014/main" id="{C85BAA2B-7712-1515-8CF2-E9DB0C3431EC}"/>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789FE9E5-5E19-C756-27D5-8824F4B3B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7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368C-3509-0BC0-7B39-7CEA09B39E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EB08BE-A5EB-740E-B9B5-4C88375CDA04}"/>
              </a:ext>
            </a:extLst>
          </p:cNvPr>
          <p:cNvSpPr>
            <a:spLocks noGrp="1"/>
          </p:cNvSpPr>
          <p:nvPr>
            <p:ph type="title"/>
          </p:nvPr>
        </p:nvSpPr>
        <p:spPr/>
        <p:txBody>
          <a:bodyPr/>
          <a:lstStyle/>
          <a:p>
            <a:r>
              <a:rPr lang="en-US">
                <a:latin typeface="Aptos" panose="020B0004020202020204" pitchFamily="34" charset="0"/>
              </a:rPr>
              <a:t>Payment Screen</a:t>
            </a:r>
          </a:p>
        </p:txBody>
      </p:sp>
      <p:sp>
        <p:nvSpPr>
          <p:cNvPr id="4" name="Text Placeholder 2">
            <a:extLst>
              <a:ext uri="{FF2B5EF4-FFF2-40B4-BE49-F238E27FC236}">
                <a16:creationId xmlns:a16="http://schemas.microsoft.com/office/drawing/2014/main" id="{98A7A64E-B309-144A-777A-EF5410DE8F43}"/>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E-CHECK PAYMENT</a:t>
            </a:r>
          </a:p>
        </p:txBody>
      </p:sp>
      <p:pic>
        <p:nvPicPr>
          <p:cNvPr id="7" name="Picture 6">
            <a:extLst>
              <a:ext uri="{FF2B5EF4-FFF2-40B4-BE49-F238E27FC236}">
                <a16:creationId xmlns:a16="http://schemas.microsoft.com/office/drawing/2014/main" id="{29DB8071-6FE9-F7BF-8933-EBEFDEB7EB6A}"/>
              </a:ext>
            </a:extLst>
          </p:cNvPr>
          <p:cNvPicPr>
            <a:picLocks noChangeAspect="1"/>
          </p:cNvPicPr>
          <p:nvPr/>
        </p:nvPicPr>
        <p:blipFill>
          <a:blip r:embed="rId2"/>
          <a:stretch>
            <a:fillRect/>
          </a:stretch>
        </p:blipFill>
        <p:spPr>
          <a:xfrm>
            <a:off x="2980267" y="1207714"/>
            <a:ext cx="6513688" cy="5119904"/>
          </a:xfrm>
          <a:prstGeom prst="rect">
            <a:avLst/>
          </a:prstGeom>
          <a:ln>
            <a:solidFill>
              <a:schemeClr val="accent4"/>
            </a:solidFill>
          </a:ln>
        </p:spPr>
      </p:pic>
    </p:spTree>
    <p:extLst>
      <p:ext uri="{BB962C8B-B14F-4D97-AF65-F5344CB8AC3E}">
        <p14:creationId xmlns:p14="http://schemas.microsoft.com/office/powerpoint/2010/main" val="400236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2569-7FF8-5312-8AC5-F73F5C8E5C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4D1031-0701-61EA-62C6-1A53E65C0047}"/>
              </a:ext>
            </a:extLst>
          </p:cNvPr>
          <p:cNvSpPr>
            <a:spLocks noGrp="1"/>
          </p:cNvSpPr>
          <p:nvPr>
            <p:ph type="body" sz="quarter" idx="79"/>
          </p:nvPr>
        </p:nvSpPr>
        <p:spPr/>
        <p:txBody>
          <a:bodyPr/>
          <a:lstStyle/>
          <a:p>
            <a:r>
              <a:rPr lang="en-US">
                <a:latin typeface="Aptos" panose="020B0004020202020204" pitchFamily="34" charset="0"/>
              </a:rPr>
              <a:t>After you have completed payment, you will be brought to a Payment Confirmation page where you can review your payment details.</a:t>
            </a:r>
          </a:p>
        </p:txBody>
      </p:sp>
      <p:sp>
        <p:nvSpPr>
          <p:cNvPr id="3" name="Title 2">
            <a:extLst>
              <a:ext uri="{FF2B5EF4-FFF2-40B4-BE49-F238E27FC236}">
                <a16:creationId xmlns:a16="http://schemas.microsoft.com/office/drawing/2014/main" id="{B91C06E2-3C11-3B16-6F13-5B275BE32A90}"/>
              </a:ext>
            </a:extLst>
          </p:cNvPr>
          <p:cNvSpPr>
            <a:spLocks noGrp="1"/>
          </p:cNvSpPr>
          <p:nvPr>
            <p:ph type="title"/>
          </p:nvPr>
        </p:nvSpPr>
        <p:spPr/>
        <p:txBody>
          <a:bodyPr/>
          <a:lstStyle/>
          <a:p>
            <a:r>
              <a:rPr lang="en-US">
                <a:latin typeface="Aptos" panose="020B0004020202020204" pitchFamily="34" charset="0"/>
              </a:rPr>
              <a:t>Payment Confirmation</a:t>
            </a:r>
          </a:p>
        </p:txBody>
      </p:sp>
      <p:pic>
        <p:nvPicPr>
          <p:cNvPr id="6" name="Picture 5">
            <a:extLst>
              <a:ext uri="{FF2B5EF4-FFF2-40B4-BE49-F238E27FC236}">
                <a16:creationId xmlns:a16="http://schemas.microsoft.com/office/drawing/2014/main" id="{334A3A56-AB92-BC6C-C35E-2B6ED3B59E5B}"/>
              </a:ext>
            </a:extLst>
          </p:cNvPr>
          <p:cNvPicPr>
            <a:picLocks noChangeAspect="1"/>
          </p:cNvPicPr>
          <p:nvPr/>
        </p:nvPicPr>
        <p:blipFill>
          <a:blip r:embed="rId2"/>
          <a:stretch>
            <a:fillRect/>
          </a:stretch>
        </p:blipFill>
        <p:spPr>
          <a:xfrm>
            <a:off x="717395" y="2345486"/>
            <a:ext cx="10757210" cy="3316806"/>
          </a:xfrm>
          <a:prstGeom prst="rect">
            <a:avLst/>
          </a:prstGeom>
          <a:ln>
            <a:solidFill>
              <a:schemeClr val="accent4"/>
            </a:solidFill>
          </a:ln>
        </p:spPr>
      </p:pic>
    </p:spTree>
    <p:extLst>
      <p:ext uri="{BB962C8B-B14F-4D97-AF65-F5344CB8AC3E}">
        <p14:creationId xmlns:p14="http://schemas.microsoft.com/office/powerpoint/2010/main" val="1010631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0150-8725-8D60-940A-E1D28D5F9F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3FB7C3-63A7-4717-FB37-01B9AE73F641}"/>
              </a:ext>
            </a:extLst>
          </p:cNvPr>
          <p:cNvSpPr>
            <a:spLocks noGrp="1"/>
          </p:cNvSpPr>
          <p:nvPr>
            <p:ph type="body" sz="quarter" idx="79"/>
          </p:nvPr>
        </p:nvSpPr>
        <p:spPr/>
        <p:txBody>
          <a:bodyPr/>
          <a:lstStyle/>
          <a:p>
            <a:r>
              <a:rPr lang="en-US">
                <a:latin typeface="Aptos" panose="020B0004020202020204" pitchFamily="34" charset="0"/>
              </a:rPr>
              <a:t>After you have completed payment, you will be sent a Payment Confirmation via email where you can review your payment details.</a:t>
            </a:r>
          </a:p>
        </p:txBody>
      </p:sp>
      <p:sp>
        <p:nvSpPr>
          <p:cNvPr id="3" name="Title 2">
            <a:extLst>
              <a:ext uri="{FF2B5EF4-FFF2-40B4-BE49-F238E27FC236}">
                <a16:creationId xmlns:a16="http://schemas.microsoft.com/office/drawing/2014/main" id="{471EE830-EA40-D9DF-7A83-7A12CC4655EB}"/>
              </a:ext>
            </a:extLst>
          </p:cNvPr>
          <p:cNvSpPr>
            <a:spLocks noGrp="1"/>
          </p:cNvSpPr>
          <p:nvPr>
            <p:ph type="title"/>
          </p:nvPr>
        </p:nvSpPr>
        <p:spPr/>
        <p:txBody>
          <a:bodyPr/>
          <a:lstStyle/>
          <a:p>
            <a:r>
              <a:rPr lang="en-US">
                <a:latin typeface="Aptos" panose="020B0004020202020204" pitchFamily="34" charset="0"/>
              </a:rPr>
              <a:t>Payment Confirmation Email</a:t>
            </a:r>
          </a:p>
        </p:txBody>
      </p:sp>
      <p:grpSp>
        <p:nvGrpSpPr>
          <p:cNvPr id="4" name="Group 2">
            <a:extLst>
              <a:ext uri="{FF2B5EF4-FFF2-40B4-BE49-F238E27FC236}">
                <a16:creationId xmlns:a16="http://schemas.microsoft.com/office/drawing/2014/main" id="{135B95C1-E0AA-9314-A0B5-7001ED3C1879}"/>
              </a:ext>
            </a:extLst>
          </p:cNvPr>
          <p:cNvGrpSpPr>
            <a:grpSpLocks/>
          </p:cNvGrpSpPr>
          <p:nvPr/>
        </p:nvGrpSpPr>
        <p:grpSpPr bwMode="auto">
          <a:xfrm>
            <a:off x="1483043" y="2019364"/>
            <a:ext cx="9010650" cy="4005262"/>
            <a:chOff x="105691295" y="108186300"/>
            <a:chExt cx="9010669" cy="4005419"/>
          </a:xfrm>
        </p:grpSpPr>
        <p:pic>
          <p:nvPicPr>
            <p:cNvPr id="6147" name="Picture 3">
              <a:extLst>
                <a:ext uri="{FF2B5EF4-FFF2-40B4-BE49-F238E27FC236}">
                  <a16:creationId xmlns:a16="http://schemas.microsoft.com/office/drawing/2014/main" id="{0D07E6F6-780F-A25F-745C-807A45C2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1295" y="108186300"/>
              <a:ext cx="9010669" cy="40054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44AB4725-26F5-8170-CA6D-756487F6A6FC}"/>
                </a:ext>
              </a:extLst>
            </p:cNvPr>
            <p:cNvSpPr>
              <a:spLocks noChangeArrowheads="1"/>
            </p:cNvSpPr>
            <p:nvPr/>
          </p:nvSpPr>
          <p:spPr bwMode="auto">
            <a:xfrm>
              <a:off x="106522345" y="108550842"/>
              <a:ext cx="2858814" cy="241738"/>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BEAE0C52-2DD0-FD4C-408F-BC4A10B11893}"/>
                </a:ext>
              </a:extLst>
            </p:cNvPr>
            <p:cNvSpPr>
              <a:spLocks noChangeArrowheads="1"/>
            </p:cNvSpPr>
            <p:nvPr/>
          </p:nvSpPr>
          <p:spPr bwMode="auto">
            <a:xfrm>
              <a:off x="105816838" y="109738510"/>
              <a:ext cx="8714390" cy="41910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9094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424D2-B2F6-8F49-1269-5A83EDD0B3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7902A0-5574-AD04-A9A1-ACE198CB11E9}"/>
              </a:ext>
            </a:extLst>
          </p:cNvPr>
          <p:cNvSpPr>
            <a:spLocks noGrp="1"/>
          </p:cNvSpPr>
          <p:nvPr>
            <p:ph type="body" sz="quarter" idx="79"/>
          </p:nvPr>
        </p:nvSpPr>
        <p:spPr>
          <a:xfrm>
            <a:off x="609600" y="1649674"/>
            <a:ext cx="10972800" cy="566309"/>
          </a:xfrm>
        </p:spPr>
        <p:txBody>
          <a:bodyPr/>
          <a:lstStyle/>
          <a:p>
            <a:r>
              <a:rPr lang="en-US" dirty="0">
                <a:latin typeface="Aptos" panose="020B0004020202020204" pitchFamily="34" charset="0"/>
              </a:rPr>
              <a:t>You can use the filter button to view invoices on the Invoicing Details page by status. When you expand an individual invoice record you can see the payment date and view the receipt. Selecting receipt will bring you back to the Payment Confirmation page.</a:t>
            </a:r>
          </a:p>
        </p:txBody>
      </p:sp>
      <p:sp>
        <p:nvSpPr>
          <p:cNvPr id="3" name="Title 2">
            <a:extLst>
              <a:ext uri="{FF2B5EF4-FFF2-40B4-BE49-F238E27FC236}">
                <a16:creationId xmlns:a16="http://schemas.microsoft.com/office/drawing/2014/main" id="{577C4BB2-2F19-CB0D-EB62-762D95F307C2}"/>
              </a:ext>
            </a:extLst>
          </p:cNvPr>
          <p:cNvSpPr>
            <a:spLocks noGrp="1"/>
          </p:cNvSpPr>
          <p:nvPr>
            <p:ph type="title"/>
          </p:nvPr>
        </p:nvSpPr>
        <p:spPr/>
        <p:txBody>
          <a:bodyPr/>
          <a:lstStyle/>
          <a:p>
            <a:r>
              <a:rPr lang="en-US">
                <a:latin typeface="Aptos" panose="020B0004020202020204" pitchFamily="34" charset="0"/>
              </a:rPr>
              <a:t>Reviewing Past Payments</a:t>
            </a:r>
          </a:p>
        </p:txBody>
      </p:sp>
      <p:sp>
        <p:nvSpPr>
          <p:cNvPr id="4" name="Text Placeholder 2">
            <a:extLst>
              <a:ext uri="{FF2B5EF4-FFF2-40B4-BE49-F238E27FC236}">
                <a16:creationId xmlns:a16="http://schemas.microsoft.com/office/drawing/2014/main" id="{C6B626AD-6E1A-4ACC-28BE-B4241C7E0C76}"/>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FILTERING BY PAID INVOICES</a:t>
            </a:r>
          </a:p>
        </p:txBody>
      </p:sp>
      <p:pic>
        <p:nvPicPr>
          <p:cNvPr id="8" name="Picture 7" descr="Graphical user interface, application, table&#10;&#10;AI-generated content may be incorrect.">
            <a:extLst>
              <a:ext uri="{FF2B5EF4-FFF2-40B4-BE49-F238E27FC236}">
                <a16:creationId xmlns:a16="http://schemas.microsoft.com/office/drawing/2014/main" id="{512F2651-1775-4F94-80A3-2F02B0249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82" y="2748970"/>
            <a:ext cx="10523436" cy="2788920"/>
          </a:xfrm>
          <a:prstGeom prst="rect">
            <a:avLst/>
          </a:prstGeom>
        </p:spPr>
      </p:pic>
      <p:sp>
        <p:nvSpPr>
          <p:cNvPr id="7" name="Rectangle 6">
            <a:extLst>
              <a:ext uri="{FF2B5EF4-FFF2-40B4-BE49-F238E27FC236}">
                <a16:creationId xmlns:a16="http://schemas.microsoft.com/office/drawing/2014/main" id="{BC557318-CC9E-9333-FA5D-8A0F75A677B6}"/>
              </a:ext>
            </a:extLst>
          </p:cNvPr>
          <p:cNvSpPr/>
          <p:nvPr/>
        </p:nvSpPr>
        <p:spPr>
          <a:xfrm>
            <a:off x="9985248" y="5204572"/>
            <a:ext cx="694944" cy="333318"/>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2521957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016EF-DC5B-9563-CF01-BE84E976ABB7}"/>
              </a:ext>
            </a:extLst>
          </p:cNvPr>
          <p:cNvSpPr>
            <a:spLocks noGrp="1"/>
          </p:cNvSpPr>
          <p:nvPr>
            <p:ph type="body" sz="quarter" idx="79"/>
          </p:nvPr>
        </p:nvSpPr>
        <p:spPr>
          <a:xfrm>
            <a:off x="609600" y="1245462"/>
            <a:ext cx="10972800" cy="566309"/>
          </a:xfrm>
        </p:spPr>
        <p:txBody>
          <a:bodyPr/>
          <a:lstStyle/>
          <a:p>
            <a:r>
              <a:rPr lang="en-US"/>
              <a:t>A reminder email to pay the assessment will be sent to the Insurer if payment has not been received past the due date of the assessment. If payments are still not received within 7 days of the email, the process of determining whether to issue fines will proceed for that Insurer. </a:t>
            </a:r>
          </a:p>
        </p:txBody>
      </p:sp>
      <p:sp>
        <p:nvSpPr>
          <p:cNvPr id="3" name="Title 2">
            <a:extLst>
              <a:ext uri="{FF2B5EF4-FFF2-40B4-BE49-F238E27FC236}">
                <a16:creationId xmlns:a16="http://schemas.microsoft.com/office/drawing/2014/main" id="{1C5B577F-5DCB-E71C-89F8-F820470BF5E7}"/>
              </a:ext>
            </a:extLst>
          </p:cNvPr>
          <p:cNvSpPr>
            <a:spLocks noGrp="1"/>
          </p:cNvSpPr>
          <p:nvPr>
            <p:ph type="title"/>
          </p:nvPr>
        </p:nvSpPr>
        <p:spPr/>
        <p:txBody>
          <a:bodyPr/>
          <a:lstStyle/>
          <a:p>
            <a:r>
              <a:rPr lang="en-US"/>
              <a:t>Reminder Emails </a:t>
            </a:r>
          </a:p>
        </p:txBody>
      </p:sp>
      <p:grpSp>
        <p:nvGrpSpPr>
          <p:cNvPr id="4" name="Group 2">
            <a:extLst>
              <a:ext uri="{FF2B5EF4-FFF2-40B4-BE49-F238E27FC236}">
                <a16:creationId xmlns:a16="http://schemas.microsoft.com/office/drawing/2014/main" id="{AD639D1C-533B-1F3F-A7AC-AAC8AD90664B}"/>
              </a:ext>
            </a:extLst>
          </p:cNvPr>
          <p:cNvGrpSpPr>
            <a:grpSpLocks/>
          </p:cNvGrpSpPr>
          <p:nvPr/>
        </p:nvGrpSpPr>
        <p:grpSpPr bwMode="auto">
          <a:xfrm>
            <a:off x="3154807" y="1940547"/>
            <a:ext cx="6199505" cy="4405390"/>
            <a:chOff x="107395275" y="108125335"/>
            <a:chExt cx="6138737" cy="4522225"/>
          </a:xfrm>
        </p:grpSpPr>
        <p:pic>
          <p:nvPicPr>
            <p:cNvPr id="7171" name="Picture 3">
              <a:extLst>
                <a:ext uri="{FF2B5EF4-FFF2-40B4-BE49-F238E27FC236}">
                  <a16:creationId xmlns:a16="http://schemas.microsoft.com/office/drawing/2014/main" id="{50EF9C44-1C23-3001-8080-E4A64E036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5275" y="108125335"/>
              <a:ext cx="6138737" cy="4522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4">
              <a:extLst>
                <a:ext uri="{FF2B5EF4-FFF2-40B4-BE49-F238E27FC236}">
                  <a16:creationId xmlns:a16="http://schemas.microsoft.com/office/drawing/2014/main" id="{A8755A3A-88CD-9EB4-EC6B-8E0B01856040}"/>
                </a:ext>
              </a:extLst>
            </p:cNvPr>
            <p:cNvSpPr>
              <a:spLocks noChangeArrowheads="1"/>
            </p:cNvSpPr>
            <p:nvPr/>
          </p:nvSpPr>
          <p:spPr bwMode="auto">
            <a:xfrm>
              <a:off x="107962262" y="108655946"/>
              <a:ext cx="1849821" cy="136634"/>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FCAC034E-8DEF-B4BD-2742-C916BCB9E4B1}"/>
                </a:ext>
              </a:extLst>
            </p:cNvPr>
            <p:cNvSpPr>
              <a:spLocks noChangeArrowheads="1"/>
            </p:cNvSpPr>
            <p:nvPr/>
          </p:nvSpPr>
          <p:spPr bwMode="auto">
            <a:xfrm>
              <a:off x="107499807" y="109244524"/>
              <a:ext cx="5968562" cy="208894"/>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5558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4EFC-49E0-9B9F-EBF4-946F032665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CEBB1D-3377-FFC6-B004-134F29927921}"/>
              </a:ext>
            </a:extLst>
          </p:cNvPr>
          <p:cNvSpPr>
            <a:spLocks noGrp="1"/>
          </p:cNvSpPr>
          <p:nvPr>
            <p:ph type="body" sz="quarter" idx="79"/>
          </p:nvPr>
        </p:nvSpPr>
        <p:spPr>
          <a:xfrm>
            <a:off x="609600" y="1323670"/>
            <a:ext cx="4660232" cy="566309"/>
          </a:xfrm>
        </p:spPr>
        <p:txBody>
          <a:bodyPr/>
          <a:lstStyle/>
          <a:p>
            <a:r>
              <a:rPr lang="en-US"/>
              <a:t>If an assessment payment is still not received within 7 days of receiving the email reminder, the internal WCS staff will issue a Delinquency Notice to the Insurer, demanding a payment to be made within an additional 7 days. Notification will be sent via certified mail at this time. </a:t>
            </a:r>
          </a:p>
        </p:txBody>
      </p:sp>
      <p:sp>
        <p:nvSpPr>
          <p:cNvPr id="3" name="Title 2">
            <a:extLst>
              <a:ext uri="{FF2B5EF4-FFF2-40B4-BE49-F238E27FC236}">
                <a16:creationId xmlns:a16="http://schemas.microsoft.com/office/drawing/2014/main" id="{4A2C9492-CD1F-0193-1A47-BB75AAD1C641}"/>
              </a:ext>
            </a:extLst>
          </p:cNvPr>
          <p:cNvSpPr>
            <a:spLocks noGrp="1"/>
          </p:cNvSpPr>
          <p:nvPr>
            <p:ph type="title"/>
          </p:nvPr>
        </p:nvSpPr>
        <p:spPr/>
        <p:txBody>
          <a:bodyPr/>
          <a:lstStyle/>
          <a:p>
            <a:r>
              <a:rPr lang="en-US"/>
              <a:t>Delinquency Process</a:t>
            </a:r>
          </a:p>
        </p:txBody>
      </p:sp>
      <p:pic>
        <p:nvPicPr>
          <p:cNvPr id="8" name="Picture 7" descr="Graphical user interface, text, application, letter, email&#10;&#10;AI-generated content may be incorrect.">
            <a:extLst>
              <a:ext uri="{FF2B5EF4-FFF2-40B4-BE49-F238E27FC236}">
                <a16:creationId xmlns:a16="http://schemas.microsoft.com/office/drawing/2014/main" id="{E86C4D98-5FDC-96F0-ED92-02BA51244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250" y="407093"/>
            <a:ext cx="5209524" cy="5780952"/>
          </a:xfrm>
          <a:prstGeom prst="rect">
            <a:avLst/>
          </a:prstGeom>
        </p:spPr>
      </p:pic>
    </p:spTree>
    <p:extLst>
      <p:ext uri="{BB962C8B-B14F-4D97-AF65-F5344CB8AC3E}">
        <p14:creationId xmlns:p14="http://schemas.microsoft.com/office/powerpoint/2010/main" val="4203712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A0C4A-64CE-9C7C-FBC0-1929CA4B44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BBA43E-65CC-CC0F-CE32-A47E1B6877E8}"/>
              </a:ext>
            </a:extLst>
          </p:cNvPr>
          <p:cNvSpPr>
            <a:spLocks noGrp="1"/>
          </p:cNvSpPr>
          <p:nvPr>
            <p:ph type="body" sz="quarter" idx="79"/>
          </p:nvPr>
        </p:nvSpPr>
        <p:spPr>
          <a:xfrm>
            <a:off x="609600" y="1323670"/>
            <a:ext cx="4624137" cy="566309"/>
          </a:xfrm>
        </p:spPr>
        <p:txBody>
          <a:bodyPr/>
          <a:lstStyle/>
          <a:p>
            <a:r>
              <a:rPr lang="en-US">
                <a:latin typeface="Aptos" panose="020B0004020202020204" pitchFamily="34" charset="0"/>
              </a:rPr>
              <a:t>If a payment is still not received after receiving the Delinquency Notice, it is eligible to be reviewed for a fine by the WCS staff. If Insurer becomes delinquent, the assessment amount will be sent to collections and a fine will be issued to the Insurer. The status of the payment will reflect the “Sent to Collections” status. </a:t>
            </a:r>
          </a:p>
          <a:p>
            <a:endParaRPr lang="en-US">
              <a:latin typeface="Aptos" panose="020B0004020202020204" pitchFamily="34" charset="0"/>
            </a:endParaRPr>
          </a:p>
          <a:p>
            <a:r>
              <a:rPr lang="en-US">
                <a:latin typeface="Aptos" panose="020B0004020202020204" pitchFamily="34" charset="0"/>
              </a:rPr>
              <a:t>At this time, the assessment amount will need to be made to the Nevada State Controller’s Office. The issued fine will be available for payment in the CARDS application</a:t>
            </a:r>
          </a:p>
        </p:txBody>
      </p:sp>
      <p:sp>
        <p:nvSpPr>
          <p:cNvPr id="3" name="Title 2">
            <a:extLst>
              <a:ext uri="{FF2B5EF4-FFF2-40B4-BE49-F238E27FC236}">
                <a16:creationId xmlns:a16="http://schemas.microsoft.com/office/drawing/2014/main" id="{61169701-C48E-7B4A-8533-5F42B9C1F079}"/>
              </a:ext>
            </a:extLst>
          </p:cNvPr>
          <p:cNvSpPr>
            <a:spLocks noGrp="1"/>
          </p:cNvSpPr>
          <p:nvPr>
            <p:ph type="title"/>
          </p:nvPr>
        </p:nvSpPr>
        <p:spPr/>
        <p:txBody>
          <a:bodyPr/>
          <a:lstStyle/>
          <a:p>
            <a:r>
              <a:rPr lang="en-US">
                <a:latin typeface="Aptos" panose="020B0004020202020204" pitchFamily="34" charset="0"/>
              </a:rPr>
              <a:t>A Note on Payment Status </a:t>
            </a:r>
          </a:p>
        </p:txBody>
      </p:sp>
      <p:pic>
        <p:nvPicPr>
          <p:cNvPr id="8" name="Picture 7" descr="Graphical user interface, text, application&#10;&#10;AI-generated content may be incorrect.">
            <a:extLst>
              <a:ext uri="{FF2B5EF4-FFF2-40B4-BE49-F238E27FC236}">
                <a16:creationId xmlns:a16="http://schemas.microsoft.com/office/drawing/2014/main" id="{103191B0-4432-4B4F-E496-1662E7B2A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804" y="567095"/>
            <a:ext cx="5380952" cy="5723809"/>
          </a:xfrm>
          <a:prstGeom prst="rect">
            <a:avLst/>
          </a:prstGeom>
        </p:spPr>
      </p:pic>
    </p:spTree>
    <p:extLst>
      <p:ext uri="{BB962C8B-B14F-4D97-AF65-F5344CB8AC3E}">
        <p14:creationId xmlns:p14="http://schemas.microsoft.com/office/powerpoint/2010/main" val="131860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56DD-5D44-8A41-0FAD-A50F40511D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D8057B-E787-F46B-840C-14652EB74582}"/>
              </a:ext>
            </a:extLst>
          </p:cNvPr>
          <p:cNvSpPr>
            <a:spLocks noGrp="1"/>
          </p:cNvSpPr>
          <p:nvPr>
            <p:ph type="body" sz="quarter" idx="79"/>
          </p:nvPr>
        </p:nvSpPr>
        <p:spPr/>
        <p:txBody>
          <a:bodyPr/>
          <a:lstStyle/>
          <a:p>
            <a:r>
              <a:rPr lang="en-US"/>
              <a:t>Once a payment is Sent to Collections, you will no longer have the ability to pay the Invoice using the CARDS application. </a:t>
            </a:r>
          </a:p>
        </p:txBody>
      </p:sp>
      <p:sp>
        <p:nvSpPr>
          <p:cNvPr id="3" name="Title 2">
            <a:extLst>
              <a:ext uri="{FF2B5EF4-FFF2-40B4-BE49-F238E27FC236}">
                <a16:creationId xmlns:a16="http://schemas.microsoft.com/office/drawing/2014/main" id="{22AF3025-B431-BFAD-D022-BF3848F9776D}"/>
              </a:ext>
            </a:extLst>
          </p:cNvPr>
          <p:cNvSpPr>
            <a:spLocks noGrp="1"/>
          </p:cNvSpPr>
          <p:nvPr>
            <p:ph type="title"/>
          </p:nvPr>
        </p:nvSpPr>
        <p:spPr/>
        <p:txBody>
          <a:bodyPr/>
          <a:lstStyle/>
          <a:p>
            <a:r>
              <a:rPr lang="en-US"/>
              <a:t>Fine Process</a:t>
            </a:r>
          </a:p>
        </p:txBody>
      </p:sp>
      <p:pic>
        <p:nvPicPr>
          <p:cNvPr id="5" name="Picture 4" descr="Graphical user interface, application, table, Teams&#10;&#10;AI-generated content may be incorrect.">
            <a:extLst>
              <a:ext uri="{FF2B5EF4-FFF2-40B4-BE49-F238E27FC236}">
                <a16:creationId xmlns:a16="http://schemas.microsoft.com/office/drawing/2014/main" id="{94219F23-7D10-986A-6B75-960D55C6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89" y="2214714"/>
            <a:ext cx="10268221" cy="2753308"/>
          </a:xfrm>
          <a:prstGeom prst="rect">
            <a:avLst/>
          </a:prstGeom>
        </p:spPr>
      </p:pic>
    </p:spTree>
    <p:extLst>
      <p:ext uri="{BB962C8B-B14F-4D97-AF65-F5344CB8AC3E}">
        <p14:creationId xmlns:p14="http://schemas.microsoft.com/office/powerpoint/2010/main" val="1962224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6FFB-841B-B8CA-DE09-865A97EC83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27A30C-C923-7C60-0063-47CF641D2A2E}"/>
              </a:ext>
            </a:extLst>
          </p:cNvPr>
          <p:cNvSpPr>
            <a:spLocks noGrp="1"/>
          </p:cNvSpPr>
          <p:nvPr>
            <p:ph type="body" sz="quarter" idx="79"/>
          </p:nvPr>
        </p:nvSpPr>
        <p:spPr>
          <a:xfrm>
            <a:off x="527538" y="1343777"/>
            <a:ext cx="10972800" cy="566309"/>
          </a:xfrm>
        </p:spPr>
        <p:txBody>
          <a:bodyPr/>
          <a:lstStyle/>
          <a:p>
            <a:r>
              <a:rPr lang="en-US">
                <a:latin typeface="Aptos" panose="020B0004020202020204" pitchFamily="34" charset="0"/>
              </a:rPr>
              <a:t>The Invoice and Payment report will be available to users who have the Monetary Assessment Review permission and have navigated from an insurer entity. All reports are accessed through the Forms and Tools menu.</a:t>
            </a:r>
          </a:p>
        </p:txBody>
      </p:sp>
      <p:sp>
        <p:nvSpPr>
          <p:cNvPr id="3" name="Title 2">
            <a:extLst>
              <a:ext uri="{FF2B5EF4-FFF2-40B4-BE49-F238E27FC236}">
                <a16:creationId xmlns:a16="http://schemas.microsoft.com/office/drawing/2014/main" id="{77BDEF59-9BF4-58A6-A9DB-9E70D359AD73}"/>
              </a:ext>
            </a:extLst>
          </p:cNvPr>
          <p:cNvSpPr>
            <a:spLocks noGrp="1"/>
          </p:cNvSpPr>
          <p:nvPr>
            <p:ph type="title"/>
          </p:nvPr>
        </p:nvSpPr>
        <p:spPr/>
        <p:txBody>
          <a:bodyPr/>
          <a:lstStyle/>
          <a:p>
            <a:r>
              <a:rPr lang="en-US">
                <a:latin typeface="Aptos" panose="020B0004020202020204" pitchFamily="34" charset="0"/>
              </a:rPr>
              <a:t>Invoice and Payment Report</a:t>
            </a:r>
          </a:p>
        </p:txBody>
      </p:sp>
      <p:pic>
        <p:nvPicPr>
          <p:cNvPr id="5" name="Picture 4">
            <a:extLst>
              <a:ext uri="{FF2B5EF4-FFF2-40B4-BE49-F238E27FC236}">
                <a16:creationId xmlns:a16="http://schemas.microsoft.com/office/drawing/2014/main" id="{461AA6BF-4E7A-1002-A292-B89B25D61FAE}"/>
              </a:ext>
            </a:extLst>
          </p:cNvPr>
          <p:cNvPicPr>
            <a:picLocks noChangeAspect="1"/>
          </p:cNvPicPr>
          <p:nvPr/>
        </p:nvPicPr>
        <p:blipFill>
          <a:blip r:embed="rId2"/>
          <a:stretch>
            <a:fillRect/>
          </a:stretch>
        </p:blipFill>
        <p:spPr>
          <a:xfrm>
            <a:off x="1042494" y="2386594"/>
            <a:ext cx="1739463" cy="3884474"/>
          </a:xfrm>
          <a:prstGeom prst="rect">
            <a:avLst/>
          </a:prstGeom>
          <a:ln>
            <a:solidFill>
              <a:schemeClr val="accent4"/>
            </a:solidFill>
          </a:ln>
        </p:spPr>
      </p:pic>
      <p:pic>
        <p:nvPicPr>
          <p:cNvPr id="6" name="Picture 5">
            <a:extLst>
              <a:ext uri="{FF2B5EF4-FFF2-40B4-BE49-F238E27FC236}">
                <a16:creationId xmlns:a16="http://schemas.microsoft.com/office/drawing/2014/main" id="{05B2F3EB-7FB6-7564-15A9-C1E5C4881957}"/>
              </a:ext>
            </a:extLst>
          </p:cNvPr>
          <p:cNvPicPr>
            <a:picLocks noChangeAspect="1"/>
          </p:cNvPicPr>
          <p:nvPr/>
        </p:nvPicPr>
        <p:blipFill>
          <a:blip r:embed="rId3"/>
          <a:stretch>
            <a:fillRect/>
          </a:stretch>
        </p:blipFill>
        <p:spPr>
          <a:xfrm>
            <a:off x="3519949" y="2484634"/>
            <a:ext cx="7472516" cy="3542669"/>
          </a:xfrm>
          <a:prstGeom prst="rect">
            <a:avLst/>
          </a:prstGeom>
          <a:ln>
            <a:solidFill>
              <a:schemeClr val="accent4"/>
            </a:solidFill>
          </a:ln>
        </p:spPr>
      </p:pic>
      <p:sp>
        <p:nvSpPr>
          <p:cNvPr id="8" name="Rectangle 7">
            <a:extLst>
              <a:ext uri="{FF2B5EF4-FFF2-40B4-BE49-F238E27FC236}">
                <a16:creationId xmlns:a16="http://schemas.microsoft.com/office/drawing/2014/main" id="{7BE7EB4F-4CE3-0AD9-6EB2-11B3DECDF955}"/>
              </a:ext>
            </a:extLst>
          </p:cNvPr>
          <p:cNvSpPr/>
          <p:nvPr/>
        </p:nvSpPr>
        <p:spPr>
          <a:xfrm>
            <a:off x="3637039" y="4908404"/>
            <a:ext cx="1277861" cy="211034"/>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9" name="Rectangle 8">
            <a:extLst>
              <a:ext uri="{FF2B5EF4-FFF2-40B4-BE49-F238E27FC236}">
                <a16:creationId xmlns:a16="http://schemas.microsoft.com/office/drawing/2014/main" id="{2BE30903-02A2-4C18-1707-3DADDE67E4C4}"/>
              </a:ext>
            </a:extLst>
          </p:cNvPr>
          <p:cNvSpPr/>
          <p:nvPr/>
        </p:nvSpPr>
        <p:spPr>
          <a:xfrm>
            <a:off x="3637039" y="3922829"/>
            <a:ext cx="859805" cy="22591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
        <p:nvSpPr>
          <p:cNvPr id="10" name="Rectangle 9">
            <a:extLst>
              <a:ext uri="{FF2B5EF4-FFF2-40B4-BE49-F238E27FC236}">
                <a16:creationId xmlns:a16="http://schemas.microsoft.com/office/drawing/2014/main" id="{9D12833A-AD09-310E-15D7-A804C9030F57}"/>
              </a:ext>
            </a:extLst>
          </p:cNvPr>
          <p:cNvSpPr/>
          <p:nvPr/>
        </p:nvSpPr>
        <p:spPr>
          <a:xfrm>
            <a:off x="1042494" y="5658694"/>
            <a:ext cx="511003" cy="368609"/>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788506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1C6A-CEFC-6F7D-D8D0-B590046B07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FC6DF6-EA0E-45CC-6923-6438CF9AA2C0}"/>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On the reports page users have the option to select parameters for the report including Date Type, Start Date, End Date, and Monetary Assessment Type.</a:t>
            </a:r>
          </a:p>
        </p:txBody>
      </p:sp>
      <p:sp>
        <p:nvSpPr>
          <p:cNvPr id="3" name="Title 2">
            <a:extLst>
              <a:ext uri="{FF2B5EF4-FFF2-40B4-BE49-F238E27FC236}">
                <a16:creationId xmlns:a16="http://schemas.microsoft.com/office/drawing/2014/main" id="{B6A7FA79-6DEB-7A84-F4B8-89375212DD1C}"/>
              </a:ext>
            </a:extLst>
          </p:cNvPr>
          <p:cNvSpPr>
            <a:spLocks noGrp="1"/>
          </p:cNvSpPr>
          <p:nvPr>
            <p:ph type="title"/>
          </p:nvPr>
        </p:nvSpPr>
        <p:spPr/>
        <p:txBody>
          <a:bodyPr/>
          <a:lstStyle/>
          <a:p>
            <a:r>
              <a:rPr lang="en-US">
                <a:latin typeface="Aptos" panose="020B0004020202020204" pitchFamily="34" charset="0"/>
              </a:rPr>
              <a:t>Invoice and Payment Report</a:t>
            </a:r>
          </a:p>
        </p:txBody>
      </p:sp>
      <p:sp>
        <p:nvSpPr>
          <p:cNvPr id="4" name="Text Placeholder 2">
            <a:extLst>
              <a:ext uri="{FF2B5EF4-FFF2-40B4-BE49-F238E27FC236}">
                <a16:creationId xmlns:a16="http://schemas.microsoft.com/office/drawing/2014/main" id="{23EF94DB-B79E-C9A4-700B-902FD5EE990C}"/>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RUNNING THE REPORT</a:t>
            </a:r>
          </a:p>
        </p:txBody>
      </p:sp>
      <p:pic>
        <p:nvPicPr>
          <p:cNvPr id="6" name="Picture 5">
            <a:extLst>
              <a:ext uri="{FF2B5EF4-FFF2-40B4-BE49-F238E27FC236}">
                <a16:creationId xmlns:a16="http://schemas.microsoft.com/office/drawing/2014/main" id="{E8689673-1535-1460-3E92-BDA546AAD1D7}"/>
              </a:ext>
            </a:extLst>
          </p:cNvPr>
          <p:cNvPicPr>
            <a:picLocks noChangeAspect="1"/>
          </p:cNvPicPr>
          <p:nvPr/>
        </p:nvPicPr>
        <p:blipFill>
          <a:blip r:embed="rId2"/>
          <a:stretch>
            <a:fillRect/>
          </a:stretch>
        </p:blipFill>
        <p:spPr>
          <a:xfrm>
            <a:off x="1356264" y="2394283"/>
            <a:ext cx="9479472" cy="3683170"/>
          </a:xfrm>
          <a:prstGeom prst="rect">
            <a:avLst/>
          </a:prstGeom>
          <a:ln>
            <a:solidFill>
              <a:schemeClr val="accent4"/>
            </a:solidFill>
          </a:ln>
        </p:spPr>
      </p:pic>
    </p:spTree>
    <p:extLst>
      <p:ext uri="{BB962C8B-B14F-4D97-AF65-F5344CB8AC3E}">
        <p14:creationId xmlns:p14="http://schemas.microsoft.com/office/powerpoint/2010/main" val="63176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3DA11-8FCB-4AFA-772F-CEB84166C3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B2CF25-AD12-0757-E5E9-E4F1E9CC9802}"/>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C6F23B7E-6736-726D-54FA-1AFFA20CC55F}"/>
              </a:ext>
            </a:extLst>
          </p:cNvPr>
          <p:cNvSpPr>
            <a:spLocks noGrp="1"/>
          </p:cNvSpPr>
          <p:nvPr>
            <p:ph type="body" sz="quarter" idx="19"/>
          </p:nvPr>
        </p:nvSpPr>
        <p:spPr/>
        <p:txBody>
          <a:bodyPr vert="horz" lIns="0" tIns="0" rIns="0" bIns="0" rtlCol="0" anchor="t">
            <a:noAutofit/>
          </a:bodyPr>
          <a:lstStyle/>
          <a:p>
            <a:r>
              <a:rPr lang="en-US">
                <a:latin typeface="Aptos"/>
              </a:rPr>
              <a:t>BIANNUAL WEBFORM SUBMISSION</a:t>
            </a:r>
            <a:endParaRPr lang="en-US">
              <a:latin typeface="Aptos" panose="020B0004020202020204" pitchFamily="34" charset="0"/>
            </a:endParaRPr>
          </a:p>
        </p:txBody>
      </p:sp>
      <p:sp>
        <p:nvSpPr>
          <p:cNvPr id="4" name="Title 3">
            <a:extLst>
              <a:ext uri="{FF2B5EF4-FFF2-40B4-BE49-F238E27FC236}">
                <a16:creationId xmlns:a16="http://schemas.microsoft.com/office/drawing/2014/main" id="{5FC5B410-A536-10C0-D34F-4DFCA3101D44}"/>
              </a:ext>
            </a:extLst>
          </p:cNvPr>
          <p:cNvSpPr>
            <a:spLocks noGrp="1"/>
          </p:cNvSpPr>
          <p:nvPr>
            <p:ph type="title"/>
          </p:nvPr>
        </p:nvSpPr>
        <p:spPr/>
        <p:txBody>
          <a:bodyPr/>
          <a:lstStyle/>
          <a:p>
            <a:r>
              <a:rPr lang="en-US">
                <a:latin typeface="Aptos"/>
              </a:rPr>
              <a:t>Claims Expenditure &amp; Premium Data Reporting</a:t>
            </a:r>
            <a:endParaRPr lang="en-US">
              <a:latin typeface="Aptos" panose="020B0004020202020204" pitchFamily="34" charset="0"/>
            </a:endParaRPr>
          </a:p>
        </p:txBody>
      </p:sp>
      <p:pic>
        <p:nvPicPr>
          <p:cNvPr id="6" name="Picture Placeholder 8">
            <a:extLst>
              <a:ext uri="{FF2B5EF4-FFF2-40B4-BE49-F238E27FC236}">
                <a16:creationId xmlns:a16="http://schemas.microsoft.com/office/drawing/2014/main" id="{CCA9036E-D760-EA6A-BBE2-594F36093D33}"/>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spTree>
    <p:extLst>
      <p:ext uri="{BB962C8B-B14F-4D97-AF65-F5344CB8AC3E}">
        <p14:creationId xmlns:p14="http://schemas.microsoft.com/office/powerpoint/2010/main" val="2440780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E579D5-C848-1DC6-A552-FCC1C75F0543}"/>
              </a:ext>
            </a:extLst>
          </p:cNvPr>
          <p:cNvSpPr>
            <a:spLocks noGrp="1"/>
          </p:cNvSpPr>
          <p:nvPr>
            <p:ph type="body" sz="quarter" idx="79"/>
          </p:nvPr>
        </p:nvSpPr>
        <p:spPr/>
        <p:txBody>
          <a:bodyPr/>
          <a:lstStyle/>
          <a:p>
            <a:r>
              <a:rPr lang="en-US">
                <a:latin typeface="Aptos" panose="020B0004020202020204" pitchFamily="34" charset="0"/>
              </a:rPr>
              <a:t>Once the report is generated, the file will be downloaded to the browser and be viewable to the users. The report will summarize the invoices related to the selected insurer based on the search criteria select on the report page. </a:t>
            </a:r>
          </a:p>
          <a:p>
            <a:endParaRPr lang="en-US"/>
          </a:p>
        </p:txBody>
      </p:sp>
      <p:sp>
        <p:nvSpPr>
          <p:cNvPr id="3" name="Title 2">
            <a:extLst>
              <a:ext uri="{FF2B5EF4-FFF2-40B4-BE49-F238E27FC236}">
                <a16:creationId xmlns:a16="http://schemas.microsoft.com/office/drawing/2014/main" id="{F533DBB9-D60E-47B8-D7B7-B3BC349CF234}"/>
              </a:ext>
            </a:extLst>
          </p:cNvPr>
          <p:cNvSpPr>
            <a:spLocks noGrp="1"/>
          </p:cNvSpPr>
          <p:nvPr>
            <p:ph type="title"/>
          </p:nvPr>
        </p:nvSpPr>
        <p:spPr/>
        <p:txBody>
          <a:bodyPr/>
          <a:lstStyle/>
          <a:p>
            <a:r>
              <a:rPr lang="en-US"/>
              <a:t>Example Report</a:t>
            </a:r>
          </a:p>
        </p:txBody>
      </p:sp>
      <p:grpSp>
        <p:nvGrpSpPr>
          <p:cNvPr id="10" name="Group 9">
            <a:extLst>
              <a:ext uri="{FF2B5EF4-FFF2-40B4-BE49-F238E27FC236}">
                <a16:creationId xmlns:a16="http://schemas.microsoft.com/office/drawing/2014/main" id="{6E98136A-BB57-6C93-C950-D2651D980C20}"/>
              </a:ext>
            </a:extLst>
          </p:cNvPr>
          <p:cNvGrpSpPr>
            <a:grpSpLocks/>
          </p:cNvGrpSpPr>
          <p:nvPr/>
        </p:nvGrpSpPr>
        <p:grpSpPr bwMode="auto">
          <a:xfrm>
            <a:off x="609600" y="2496312"/>
            <a:ext cx="10600944" cy="2663733"/>
            <a:chOff x="105670350" y="109198592"/>
            <a:chExt cx="9052560" cy="1980835"/>
          </a:xfrm>
        </p:grpSpPr>
        <p:pic>
          <p:nvPicPr>
            <p:cNvPr id="1034" name="Picture 10">
              <a:extLst>
                <a:ext uri="{FF2B5EF4-FFF2-40B4-BE49-F238E27FC236}">
                  <a16:creationId xmlns:a16="http://schemas.microsoft.com/office/drawing/2014/main" id="{3923DA78-83AF-0921-2646-BBB28D586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0350" y="109198592"/>
              <a:ext cx="9052560" cy="19808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Group 11">
              <a:extLst>
                <a:ext uri="{FF2B5EF4-FFF2-40B4-BE49-F238E27FC236}">
                  <a16:creationId xmlns:a16="http://schemas.microsoft.com/office/drawing/2014/main" id="{DB53C3A6-70C3-9051-BE8F-2E245616D2E6}"/>
                </a:ext>
              </a:extLst>
            </p:cNvPr>
            <p:cNvGrpSpPr>
              <a:grpSpLocks/>
            </p:cNvGrpSpPr>
            <p:nvPr/>
          </p:nvGrpSpPr>
          <p:grpSpPr bwMode="auto">
            <a:xfrm>
              <a:off x="106795613" y="110179944"/>
              <a:ext cx="1608084" cy="893380"/>
              <a:chOff x="106795613" y="110179944"/>
              <a:chExt cx="1608084" cy="893380"/>
            </a:xfrm>
          </p:grpSpPr>
          <p:sp>
            <p:nvSpPr>
              <p:cNvPr id="12" name="Rectangle 12">
                <a:extLst>
                  <a:ext uri="{FF2B5EF4-FFF2-40B4-BE49-F238E27FC236}">
                    <a16:creationId xmlns:a16="http://schemas.microsoft.com/office/drawing/2014/main" id="{A77CB5BA-00F1-B41F-0FBB-88B16123E460}"/>
                  </a:ext>
                </a:extLst>
              </p:cNvPr>
              <p:cNvSpPr>
                <a:spLocks noChangeArrowheads="1"/>
              </p:cNvSpPr>
              <p:nvPr/>
            </p:nvSpPr>
            <p:spPr bwMode="auto">
              <a:xfrm>
                <a:off x="106795613" y="110179944"/>
                <a:ext cx="935421" cy="89338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Rectangle 13">
                <a:extLst>
                  <a:ext uri="{FF2B5EF4-FFF2-40B4-BE49-F238E27FC236}">
                    <a16:creationId xmlns:a16="http://schemas.microsoft.com/office/drawing/2014/main" id="{BDEB6444-61F8-2C56-02F7-96442C65C55B}"/>
                  </a:ext>
                </a:extLst>
              </p:cNvPr>
              <p:cNvSpPr>
                <a:spLocks noChangeArrowheads="1"/>
              </p:cNvSpPr>
              <p:nvPr/>
            </p:nvSpPr>
            <p:spPr bwMode="auto">
              <a:xfrm>
                <a:off x="107960948" y="110179944"/>
                <a:ext cx="442749" cy="89338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057970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a:t>For any questions after this presentation, reach out to </a:t>
            </a:r>
            <a:r>
              <a:rPr lang="en-US">
                <a:hlinkClick r:id="rId3">
                  <a:extLst>
                    <a:ext uri="{A12FA001-AC4F-418D-AE19-62706E023703}">
                      <ahyp:hlinkClr xmlns:ahyp="http://schemas.microsoft.com/office/drawing/2018/hyperlinkcolor" val="tx"/>
                    </a:ext>
                  </a:extLst>
                </a:hlinkClick>
              </a:rPr>
              <a:t>CARDS@dir.nv.gov</a:t>
            </a:r>
            <a:endParaRPr lang="en-US"/>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latin typeface="Gibson SemiBold"/>
              </a:rPr>
              <a:t>CARDS 302: Claims Expenditure reporting, assessments, invoicing, and payment processing</a:t>
            </a:r>
            <a:endParaRPr lang="en-US"/>
          </a:p>
        </p:txBody>
      </p:sp>
    </p:spTree>
    <p:extLst>
      <p:ext uri="{BB962C8B-B14F-4D97-AF65-F5344CB8AC3E}">
        <p14:creationId xmlns:p14="http://schemas.microsoft.com/office/powerpoint/2010/main" val="401284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5BF8-7E7C-95FB-D1C6-30257C90F9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B7E1A7-4DB5-1D4A-D4A1-40E66C6BB253}"/>
              </a:ext>
            </a:extLst>
          </p:cNvPr>
          <p:cNvSpPr>
            <a:spLocks noGrp="1"/>
          </p:cNvSpPr>
          <p:nvPr>
            <p:ph type="body" sz="quarter" idx="16"/>
          </p:nvPr>
        </p:nvSpPr>
        <p:spPr/>
        <p:txBody>
          <a:bodyPr/>
          <a:lstStyle/>
          <a:p>
            <a:r>
              <a:rPr lang="en-US"/>
              <a:t>Overview</a:t>
            </a:r>
          </a:p>
          <a:p>
            <a:r>
              <a:rPr lang="en-US"/>
              <a:t>User permissions</a:t>
            </a:r>
          </a:p>
          <a:p>
            <a:r>
              <a:rPr lang="en-US"/>
              <a:t>Notifications</a:t>
            </a:r>
          </a:p>
          <a:p>
            <a:r>
              <a:rPr lang="en-US"/>
              <a:t>Navigation </a:t>
            </a:r>
          </a:p>
          <a:p>
            <a:r>
              <a:rPr lang="en-US"/>
              <a:t>Submission</a:t>
            </a:r>
          </a:p>
          <a:p>
            <a:r>
              <a:rPr lang="en-US"/>
              <a:t>Verification</a:t>
            </a:r>
          </a:p>
          <a:p>
            <a:r>
              <a:rPr lang="en-US"/>
              <a:t>Reports</a:t>
            </a:r>
          </a:p>
        </p:txBody>
      </p:sp>
      <p:sp>
        <p:nvSpPr>
          <p:cNvPr id="3" name="Text Placeholder 2">
            <a:extLst>
              <a:ext uri="{FF2B5EF4-FFF2-40B4-BE49-F238E27FC236}">
                <a16:creationId xmlns:a16="http://schemas.microsoft.com/office/drawing/2014/main" id="{92FEEAAF-A8B9-95CE-7551-55379185FC4C}"/>
              </a:ext>
            </a:extLst>
          </p:cNvPr>
          <p:cNvSpPr>
            <a:spLocks noGrp="1"/>
          </p:cNvSpPr>
          <p:nvPr>
            <p:ph type="body" sz="quarter" idx="70"/>
          </p:nvPr>
        </p:nvSpPr>
        <p:spPr/>
        <p:txBody>
          <a:bodyPr/>
          <a:lstStyle/>
          <a:p>
            <a:r>
              <a:rPr lang="en-US"/>
              <a:t>At the completion of this module, training participants will be able to complete their biannual Claims Expenditure and Premium Data reporting.</a:t>
            </a:r>
          </a:p>
        </p:txBody>
      </p:sp>
      <p:sp>
        <p:nvSpPr>
          <p:cNvPr id="4" name="Text Placeholder 3">
            <a:extLst>
              <a:ext uri="{FF2B5EF4-FFF2-40B4-BE49-F238E27FC236}">
                <a16:creationId xmlns:a16="http://schemas.microsoft.com/office/drawing/2014/main" id="{4BC018BB-F36D-A7E2-B23C-488D28976DA7}"/>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4A7A93F8-84AB-553B-7A10-0AF068EA8492}"/>
              </a:ext>
            </a:extLst>
          </p:cNvPr>
          <p:cNvSpPr>
            <a:spLocks noGrp="1"/>
          </p:cNvSpPr>
          <p:nvPr>
            <p:ph type="title"/>
          </p:nvPr>
        </p:nvSpPr>
        <p:spPr>
          <a:xfrm>
            <a:off x="609600" y="814464"/>
            <a:ext cx="5486400" cy="1542389"/>
          </a:xfrm>
        </p:spPr>
        <p:txBody>
          <a:bodyPr/>
          <a:lstStyle/>
          <a:p>
            <a:r>
              <a:rPr lang="en-US">
                <a:latin typeface="Aptos"/>
              </a:rPr>
              <a:t>Claims Expenditure &amp; Premium Data Reporting</a:t>
            </a:r>
            <a:endParaRPr lang="en-US"/>
          </a:p>
        </p:txBody>
      </p:sp>
      <p:sp>
        <p:nvSpPr>
          <p:cNvPr id="6" name="Rectangle 5">
            <a:extLst>
              <a:ext uri="{FF2B5EF4-FFF2-40B4-BE49-F238E27FC236}">
                <a16:creationId xmlns:a16="http://schemas.microsoft.com/office/drawing/2014/main" id="{9EEB6A1F-4CFA-2CE5-6DA9-F00B4D925C6D}"/>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6F18A2C0-2A7A-615C-01ED-F0E250734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2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FDD6-C3E0-6897-946E-98234E4C7C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6BB7D-D41E-57FD-0EF6-8CC47977A3A7}"/>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The Insurer Claims Expenditures &amp; Premium Data Webform provides a way for insurers and TPAs to submit bi-annual claims expenditure and premium data  for the purpose of calculating assessments. Some things to note about the webform:</a:t>
            </a:r>
          </a:p>
          <a:p>
            <a:endParaRPr lang="en-US">
              <a:latin typeface="Aptos" panose="020B0004020202020204" pitchFamily="34" charset="0"/>
            </a:endParaRPr>
          </a:p>
          <a:p>
            <a:pPr marL="285750" indent="-285750">
              <a:buFont typeface="Arial" panose="020B0604020202020204" pitchFamily="34" charset="0"/>
              <a:buChar char="•"/>
            </a:pPr>
            <a:r>
              <a:rPr lang="en-US">
                <a:latin typeface="Aptos" panose="020B0004020202020204" pitchFamily="34" charset="0"/>
              </a:rPr>
              <a:t>Data call windows open twice a year to collect expenditure data over a six-month period</a:t>
            </a:r>
          </a:p>
          <a:p>
            <a:pPr marL="1038225" lvl="1" indent="-285750"/>
            <a:r>
              <a:rPr lang="en-US">
                <a:latin typeface="Aptos" panose="020B0004020202020204" pitchFamily="34" charset="0"/>
              </a:rPr>
              <a:t>Data collected for the July-December period is collected from January 31</a:t>
            </a:r>
            <a:r>
              <a:rPr lang="en-US" baseline="30000">
                <a:latin typeface="Aptos" panose="020B0004020202020204" pitchFamily="34" charset="0"/>
              </a:rPr>
              <a:t>st</a:t>
            </a:r>
            <a:r>
              <a:rPr lang="en-US">
                <a:latin typeface="Aptos" panose="020B0004020202020204" pitchFamily="34" charset="0"/>
              </a:rPr>
              <a:t> – February 28</a:t>
            </a:r>
            <a:r>
              <a:rPr lang="en-US" baseline="30000">
                <a:latin typeface="Aptos" panose="020B0004020202020204" pitchFamily="34" charset="0"/>
              </a:rPr>
              <a:t>th</a:t>
            </a:r>
            <a:r>
              <a:rPr lang="en-US">
                <a:latin typeface="Aptos" panose="020B0004020202020204" pitchFamily="34" charset="0"/>
              </a:rPr>
              <a:t> </a:t>
            </a:r>
          </a:p>
          <a:p>
            <a:pPr marL="1038225" lvl="1" indent="-285750"/>
            <a:r>
              <a:rPr lang="en-US">
                <a:latin typeface="Aptos" panose="020B0004020202020204" pitchFamily="34" charset="0"/>
              </a:rPr>
              <a:t>Data collected for the January-June period is collected from July 31</a:t>
            </a:r>
            <a:r>
              <a:rPr lang="en-US" baseline="30000">
                <a:latin typeface="Aptos" panose="020B0004020202020204" pitchFamily="34" charset="0"/>
              </a:rPr>
              <a:t>st</a:t>
            </a:r>
            <a:r>
              <a:rPr lang="en-US">
                <a:latin typeface="Aptos" panose="020B0004020202020204" pitchFamily="34" charset="0"/>
              </a:rPr>
              <a:t> – August 31</a:t>
            </a:r>
            <a:r>
              <a:rPr lang="en-US" baseline="30000">
                <a:latin typeface="Aptos" panose="020B0004020202020204" pitchFamily="34" charset="0"/>
              </a:rPr>
              <a:t>st</a:t>
            </a:r>
            <a:r>
              <a:rPr lang="en-US">
                <a:latin typeface="Aptos" panose="020B0004020202020204" pitchFamily="34" charset="0"/>
              </a:rPr>
              <a:t> </a:t>
            </a:r>
          </a:p>
          <a:p>
            <a:pPr marL="285750" indent="-285750">
              <a:buFont typeface="Arial" panose="020B0604020202020204" pitchFamily="34" charset="0"/>
              <a:buChar char="•"/>
            </a:pPr>
            <a:r>
              <a:rPr lang="en-US">
                <a:latin typeface="Aptos" panose="020B0004020202020204" pitchFamily="34" charset="0"/>
              </a:rPr>
              <a:t>Verification period opens at the end of the year, allowing users to validate the previous fiscal year’s data prior to the assessment calculations. The verification window is open from October 31</a:t>
            </a:r>
            <a:r>
              <a:rPr lang="en-US" baseline="30000">
                <a:latin typeface="Aptos" panose="020B0004020202020204" pitchFamily="34" charset="0"/>
              </a:rPr>
              <a:t>st</a:t>
            </a:r>
            <a:r>
              <a:rPr lang="en-US">
                <a:latin typeface="Aptos" panose="020B0004020202020204" pitchFamily="34" charset="0"/>
              </a:rPr>
              <a:t> – January 1</a:t>
            </a:r>
            <a:r>
              <a:rPr lang="en-US" baseline="30000">
                <a:latin typeface="Aptos" panose="020B0004020202020204" pitchFamily="34" charset="0"/>
              </a:rPr>
              <a:t>st</a:t>
            </a:r>
            <a:r>
              <a:rPr lang="en-US">
                <a:latin typeface="Aptos" panose="020B0004020202020204" pitchFamily="34" charset="0"/>
              </a:rPr>
              <a:t> </a:t>
            </a:r>
          </a:p>
          <a:p>
            <a:pPr marL="285750" indent="-285750">
              <a:buFont typeface="Arial" panose="020B0604020202020204" pitchFamily="34" charset="0"/>
              <a:buChar char="•"/>
            </a:pPr>
            <a:r>
              <a:rPr lang="en-US">
                <a:latin typeface="Aptos" panose="020B0004020202020204" pitchFamily="34" charset="0"/>
              </a:rPr>
              <a:t>The webform collects claims expenditure and earned premium data, categorized between mining and non-mining data</a:t>
            </a:r>
          </a:p>
          <a:p>
            <a:pPr marL="285750" indent="-285750">
              <a:buFont typeface="Arial" panose="020B0604020202020204" pitchFamily="34" charset="0"/>
              <a:buChar char="•"/>
            </a:pPr>
            <a:r>
              <a:rPr lang="en-US">
                <a:latin typeface="Aptos" panose="020B0004020202020204" pitchFamily="34" charset="0"/>
              </a:rPr>
              <a:t>TPAs can only enter claims expenditure and premium data as a registered user of the insurer they are associated with</a:t>
            </a:r>
          </a:p>
          <a:p>
            <a:pPr marL="1038225" lvl="1" indent="-285750"/>
            <a:endParaRPr lang="en-US">
              <a:latin typeface="Aptos" panose="020B0004020202020204" pitchFamily="34" charset="0"/>
            </a:endParaRPr>
          </a:p>
          <a:p>
            <a:pPr marL="285750" indent="-285750">
              <a:buFont typeface="Arial" panose="020B0604020202020204" pitchFamily="34" charset="0"/>
              <a:buChar char="•"/>
            </a:pPr>
            <a:endParaRPr lang="en-US">
              <a:latin typeface="Aptos" panose="020B0004020202020204" pitchFamily="34" charset="0"/>
            </a:endParaRPr>
          </a:p>
        </p:txBody>
      </p:sp>
      <p:sp>
        <p:nvSpPr>
          <p:cNvPr id="3" name="Title 2">
            <a:extLst>
              <a:ext uri="{FF2B5EF4-FFF2-40B4-BE49-F238E27FC236}">
                <a16:creationId xmlns:a16="http://schemas.microsoft.com/office/drawing/2014/main" id="{15B6A72E-AC6C-26DA-5640-38D576828AC7}"/>
              </a:ext>
            </a:extLst>
          </p:cNvPr>
          <p:cNvSpPr>
            <a:spLocks noGrp="1"/>
          </p:cNvSpPr>
          <p:nvPr>
            <p:ph type="title"/>
          </p:nvPr>
        </p:nvSpPr>
        <p:spPr/>
        <p:txBody>
          <a:bodyPr/>
          <a:lstStyle/>
          <a:p>
            <a:r>
              <a:rPr lang="en-US">
                <a:latin typeface="Aptos" panose="020B0004020202020204" pitchFamily="34" charset="0"/>
              </a:rPr>
              <a:t>Insurer Claims Expenditures &amp; Premium Data Webform</a:t>
            </a:r>
          </a:p>
        </p:txBody>
      </p:sp>
      <p:sp>
        <p:nvSpPr>
          <p:cNvPr id="4" name="Text Placeholder 2">
            <a:extLst>
              <a:ext uri="{FF2B5EF4-FFF2-40B4-BE49-F238E27FC236}">
                <a16:creationId xmlns:a16="http://schemas.microsoft.com/office/drawing/2014/main" id="{E0C0A35D-8D61-0C9B-63A1-68A92644DCC9}"/>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OVERVIEW</a:t>
            </a:r>
          </a:p>
        </p:txBody>
      </p:sp>
    </p:spTree>
    <p:extLst>
      <p:ext uri="{BB962C8B-B14F-4D97-AF65-F5344CB8AC3E}">
        <p14:creationId xmlns:p14="http://schemas.microsoft.com/office/powerpoint/2010/main" val="416851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70D802-1807-BA3E-8E2D-B6F3EDC98E14}"/>
              </a:ext>
            </a:extLst>
          </p:cNvPr>
          <p:cNvSpPr>
            <a:spLocks noGrp="1"/>
          </p:cNvSpPr>
          <p:nvPr>
            <p:ph type="body" sz="quarter" idx="79"/>
          </p:nvPr>
        </p:nvSpPr>
        <p:spPr/>
        <p:txBody>
          <a:bodyPr/>
          <a:lstStyle/>
          <a:p>
            <a:r>
              <a:rPr lang="en-US"/>
              <a:t>When the Claims Expenditure and Premium Data webforms become available, either on January 31</a:t>
            </a:r>
            <a:r>
              <a:rPr lang="en-US" baseline="30000"/>
              <a:t>st</a:t>
            </a:r>
            <a:r>
              <a:rPr lang="en-US"/>
              <a:t> or July 31</a:t>
            </a:r>
            <a:r>
              <a:rPr lang="en-US" baseline="30000"/>
              <a:t>st</a:t>
            </a:r>
            <a:r>
              <a:rPr lang="en-US"/>
              <a:t>, insurers will be notified via email to submit the claims expenditure and earned premium data. </a:t>
            </a:r>
          </a:p>
        </p:txBody>
      </p:sp>
      <p:sp>
        <p:nvSpPr>
          <p:cNvPr id="3" name="Title 2">
            <a:extLst>
              <a:ext uri="{FF2B5EF4-FFF2-40B4-BE49-F238E27FC236}">
                <a16:creationId xmlns:a16="http://schemas.microsoft.com/office/drawing/2014/main" id="{7D83E74B-4B16-6D5B-F8B5-665748077A21}"/>
              </a:ext>
            </a:extLst>
          </p:cNvPr>
          <p:cNvSpPr>
            <a:spLocks noGrp="1"/>
          </p:cNvSpPr>
          <p:nvPr>
            <p:ph type="title"/>
          </p:nvPr>
        </p:nvSpPr>
        <p:spPr/>
        <p:txBody>
          <a:bodyPr/>
          <a:lstStyle/>
          <a:p>
            <a:r>
              <a:rPr lang="en-US"/>
              <a:t>Request for Data Email</a:t>
            </a:r>
          </a:p>
        </p:txBody>
      </p:sp>
      <p:grpSp>
        <p:nvGrpSpPr>
          <p:cNvPr id="7" name="Group 6">
            <a:extLst>
              <a:ext uri="{FF2B5EF4-FFF2-40B4-BE49-F238E27FC236}">
                <a16:creationId xmlns:a16="http://schemas.microsoft.com/office/drawing/2014/main" id="{9F365FDA-47CF-D8B5-3DBD-D2F1F787C23A}"/>
              </a:ext>
            </a:extLst>
          </p:cNvPr>
          <p:cNvGrpSpPr>
            <a:grpSpLocks/>
          </p:cNvGrpSpPr>
          <p:nvPr/>
        </p:nvGrpSpPr>
        <p:grpSpPr bwMode="auto">
          <a:xfrm>
            <a:off x="2596356" y="1993519"/>
            <a:ext cx="6999287" cy="4249738"/>
            <a:chOff x="106697222" y="108064370"/>
            <a:chExt cx="6998815" cy="4249280"/>
          </a:xfrm>
        </p:grpSpPr>
        <p:pic>
          <p:nvPicPr>
            <p:cNvPr id="2055" name="Picture 7">
              <a:extLst>
                <a:ext uri="{FF2B5EF4-FFF2-40B4-BE49-F238E27FC236}">
                  <a16:creationId xmlns:a16="http://schemas.microsoft.com/office/drawing/2014/main" id="{3F7FD654-A6C4-52CA-3C72-BD415BDB8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97222" y="108064370"/>
              <a:ext cx="6998815" cy="42492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8">
              <a:extLst>
                <a:ext uri="{FF2B5EF4-FFF2-40B4-BE49-F238E27FC236}">
                  <a16:creationId xmlns:a16="http://schemas.microsoft.com/office/drawing/2014/main" id="{869BE11E-560D-9A26-58F5-48FEF9B4E580}"/>
                </a:ext>
              </a:extLst>
            </p:cNvPr>
            <p:cNvSpPr>
              <a:spLocks noChangeArrowheads="1"/>
            </p:cNvSpPr>
            <p:nvPr/>
          </p:nvSpPr>
          <p:spPr bwMode="auto">
            <a:xfrm>
              <a:off x="107237049" y="108634924"/>
              <a:ext cx="1807779" cy="21020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9">
              <a:extLst>
                <a:ext uri="{FF2B5EF4-FFF2-40B4-BE49-F238E27FC236}">
                  <a16:creationId xmlns:a16="http://schemas.microsoft.com/office/drawing/2014/main" id="{2CDAC870-09BB-E114-9AC2-58DA79C8017F}"/>
                </a:ext>
              </a:extLst>
            </p:cNvPr>
            <p:cNvSpPr>
              <a:spLocks noChangeArrowheads="1"/>
            </p:cNvSpPr>
            <p:nvPr/>
          </p:nvSpPr>
          <p:spPr bwMode="auto">
            <a:xfrm>
              <a:off x="106804811" y="109559835"/>
              <a:ext cx="6790996" cy="24173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0160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CA132-6DB2-AC1B-73A2-8119B5E50A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84488E-351A-369C-2D5D-1D37E10173B8}"/>
              </a:ext>
            </a:extLst>
          </p:cNvPr>
          <p:cNvSpPr>
            <a:spLocks noGrp="1"/>
          </p:cNvSpPr>
          <p:nvPr>
            <p:ph type="body" sz="quarter" idx="79"/>
          </p:nvPr>
        </p:nvSpPr>
        <p:spPr/>
        <p:txBody>
          <a:bodyPr/>
          <a:lstStyle/>
          <a:p>
            <a:r>
              <a:rPr lang="en-US"/>
              <a:t>If an insurer has not submitted the webform when the data call window is active, a reminder will be sent to the insurer 30 days and 45 days after the initiation of the data call window.</a:t>
            </a:r>
          </a:p>
        </p:txBody>
      </p:sp>
      <p:sp>
        <p:nvSpPr>
          <p:cNvPr id="3" name="Title 2">
            <a:extLst>
              <a:ext uri="{FF2B5EF4-FFF2-40B4-BE49-F238E27FC236}">
                <a16:creationId xmlns:a16="http://schemas.microsoft.com/office/drawing/2014/main" id="{DB599946-DC85-8EC4-D5FB-0EAE86A0D512}"/>
              </a:ext>
            </a:extLst>
          </p:cNvPr>
          <p:cNvSpPr>
            <a:spLocks noGrp="1"/>
          </p:cNvSpPr>
          <p:nvPr>
            <p:ph type="title"/>
          </p:nvPr>
        </p:nvSpPr>
        <p:spPr/>
        <p:txBody>
          <a:bodyPr/>
          <a:lstStyle/>
          <a:p>
            <a:r>
              <a:rPr lang="en-US"/>
              <a:t>Request for Submission Reminder Email</a:t>
            </a:r>
          </a:p>
        </p:txBody>
      </p:sp>
      <p:grpSp>
        <p:nvGrpSpPr>
          <p:cNvPr id="4" name="Group 2">
            <a:extLst>
              <a:ext uri="{FF2B5EF4-FFF2-40B4-BE49-F238E27FC236}">
                <a16:creationId xmlns:a16="http://schemas.microsoft.com/office/drawing/2014/main" id="{ED36C56A-0591-5F4F-7622-0B5970BED534}"/>
              </a:ext>
            </a:extLst>
          </p:cNvPr>
          <p:cNvGrpSpPr>
            <a:grpSpLocks/>
          </p:cNvGrpSpPr>
          <p:nvPr/>
        </p:nvGrpSpPr>
        <p:grpSpPr bwMode="auto">
          <a:xfrm>
            <a:off x="2480468" y="1991932"/>
            <a:ext cx="7231063" cy="4262437"/>
            <a:chOff x="106581388" y="108058273"/>
            <a:chExt cx="7230483" cy="4261473"/>
          </a:xfrm>
        </p:grpSpPr>
        <p:pic>
          <p:nvPicPr>
            <p:cNvPr id="3075" name="Picture 3">
              <a:extLst>
                <a:ext uri="{FF2B5EF4-FFF2-40B4-BE49-F238E27FC236}">
                  <a16:creationId xmlns:a16="http://schemas.microsoft.com/office/drawing/2014/main" id="{5C1775C2-0C05-6BED-90B4-4A2DB65D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81388" y="108058273"/>
              <a:ext cx="7230483" cy="42614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4">
              <a:extLst>
                <a:ext uri="{FF2B5EF4-FFF2-40B4-BE49-F238E27FC236}">
                  <a16:creationId xmlns:a16="http://schemas.microsoft.com/office/drawing/2014/main" id="{4125869D-ED32-2BE3-C846-8876122DF5DB}"/>
                </a:ext>
              </a:extLst>
            </p:cNvPr>
            <p:cNvSpPr>
              <a:spLocks noChangeArrowheads="1"/>
            </p:cNvSpPr>
            <p:nvPr/>
          </p:nvSpPr>
          <p:spPr bwMode="auto">
            <a:xfrm>
              <a:off x="107279089" y="108740027"/>
              <a:ext cx="1545021" cy="1996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35F6DECE-0A74-FA15-38D5-318FDD835900}"/>
                </a:ext>
              </a:extLst>
            </p:cNvPr>
            <p:cNvSpPr>
              <a:spLocks noChangeArrowheads="1"/>
            </p:cNvSpPr>
            <p:nvPr/>
          </p:nvSpPr>
          <p:spPr bwMode="auto">
            <a:xfrm>
              <a:off x="106710217" y="109223504"/>
              <a:ext cx="7001204" cy="32582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6082901"/>
      </p:ext>
    </p:extLst>
  </p:cSld>
  <p:clrMapOvr>
    <a:masterClrMapping/>
  </p:clrMapOvr>
</p:sld>
</file>

<file path=ppt/theme/theme1.xml><?xml version="1.0" encoding="utf-8"?>
<a:theme xmlns:a="http://schemas.openxmlformats.org/drawingml/2006/main" name="1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2.xml><?xml version="1.0" encoding="utf-8"?>
<a:theme xmlns:a="http://schemas.openxmlformats.org/drawingml/2006/main" name="2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 xmlns:r="http://schemas.openxmlformats.org/officeDocument/2006/relationships" xmlns:p="http://schemas.openxmlformats.org/presentationml/2006/main" xmlns:ma14="http://schemas.microsoft.com/office/mac/drawingml/2011/main"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98dc6b-9d7b-4a82-9cae-a27874cc94e0" xsi:nil="true"/>
    <lcf76f155ced4ddcb4097134ff3c332f xmlns="b4ca6f4f-bb75-48a2-8ed4-caa6facdfd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37C3B2DBFEED4D823A30920B787D28" ma:contentTypeVersion="12" ma:contentTypeDescription="Create a new document." ma:contentTypeScope="" ma:versionID="4855c8cd0d7cae21c3730156f65e7d04">
  <xsd:schema xmlns:xsd="http://www.w3.org/2001/XMLSchema" xmlns:xs="http://www.w3.org/2001/XMLSchema" xmlns:p="http://schemas.microsoft.com/office/2006/metadata/properties" xmlns:ns2="b4ca6f4f-bb75-48a2-8ed4-caa6facdfd40" xmlns:ns3="5d98dc6b-9d7b-4a82-9cae-a27874cc94e0" targetNamespace="http://schemas.microsoft.com/office/2006/metadata/properties" ma:root="true" ma:fieldsID="cd6f449bb045a7c3a2046f6739c83009" ns2:_="" ns3:_="">
    <xsd:import namespace="b4ca6f4f-bb75-48a2-8ed4-caa6facdfd40"/>
    <xsd:import namespace="5d98dc6b-9d7b-4a82-9cae-a27874cc94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a6f4f-bb75-48a2-8ed4-caa6facdfd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98dc6b-9d7b-4a82-9cae-a27874cc94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ff510b-4d87-4cea-9c31-d1bec642f45b}" ma:internalName="TaxCatchAll" ma:showField="CatchAllData" ma:web="5d98dc6b-9d7b-4a82-9cae-a27874cc94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23627-D6DD-45B8-99A4-B4659551484D}">
  <ds:schemaRefs>
    <ds:schemaRef ds:uri="5d98dc6b-9d7b-4a82-9cae-a27874cc94e0"/>
    <ds:schemaRef ds:uri="http://purl.org/dc/elements/1.1/"/>
    <ds:schemaRef ds:uri="http://schemas.microsoft.com/office/2006/documentManagement/types"/>
    <ds:schemaRef ds:uri="http://schemas.microsoft.com/office/2006/metadata/properties"/>
    <ds:schemaRef ds:uri="b4ca6f4f-bb75-48a2-8ed4-caa6facdfd40"/>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DA6DFF5-390C-4E52-A079-765CC485650A}">
  <ds:schemaRefs>
    <ds:schemaRef ds:uri="5d98dc6b-9d7b-4a82-9cae-a27874cc94e0"/>
    <ds:schemaRef ds:uri="b4ca6f4f-bb75-48a2-8ed4-caa6facdfd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40E70F-F529-4AFD-8FC2-C37229C3D6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TotalTime>
  <Words>2576</Words>
  <Application>Microsoft Office PowerPoint</Application>
  <PresentationFormat>Widescreen</PresentationFormat>
  <Paragraphs>205</Paragraphs>
  <Slides>51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Aptos</vt:lpstr>
      <vt:lpstr>Arial</vt:lpstr>
      <vt:lpstr>Calibri</vt:lpstr>
      <vt:lpstr>Franklin Gothic Book</vt:lpstr>
      <vt:lpstr>Gibson</vt:lpstr>
      <vt:lpstr>Gibson Book</vt:lpstr>
      <vt:lpstr>Gibson Medium</vt:lpstr>
      <vt:lpstr>Gibson SemiBold</vt:lpstr>
      <vt:lpstr>1_UPDATED</vt:lpstr>
      <vt:lpstr>2_UPDATED</vt:lpstr>
      <vt:lpstr>CARDS 302: Claims Expenditure Reporting, Assessments, Invoicing, and Payment Processing</vt:lpstr>
      <vt:lpstr>Overview</vt:lpstr>
      <vt:lpstr>CARDS 302: Claims Expenditure Reporting, Assessments &amp; PP</vt:lpstr>
      <vt:lpstr>Overview</vt:lpstr>
      <vt:lpstr>Claims Expenditure &amp; Premium Data Reporting</vt:lpstr>
      <vt:lpstr>Claims Expenditure &amp; Premium Data Reporting</vt:lpstr>
      <vt:lpstr>Insurer Claims Expenditures &amp; Premium Data Webform</vt:lpstr>
      <vt:lpstr>Request for Data Email</vt:lpstr>
      <vt:lpstr>Request for Submission Reminder Email</vt:lpstr>
      <vt:lpstr>Permissions</vt:lpstr>
      <vt:lpstr>Navigation</vt:lpstr>
      <vt:lpstr>Claims Expenditure and Premium Data Page</vt:lpstr>
      <vt:lpstr>Claims Expenditure and Premium Data Webform</vt:lpstr>
      <vt:lpstr>Additional Sections for Private Carriers</vt:lpstr>
      <vt:lpstr>Submitting the Webform</vt:lpstr>
      <vt:lpstr>Claims Expenditure and Premium Data Webform</vt:lpstr>
      <vt:lpstr>Claims Expenditure and Premium Data Verification Email</vt:lpstr>
      <vt:lpstr>Verifying the Claims Expenditure and Premium Data Filing</vt:lpstr>
      <vt:lpstr>Verifying the Claims Expenditure and Premium Data Filing</vt:lpstr>
      <vt:lpstr>Verifying the Webform</vt:lpstr>
      <vt:lpstr>Confirming Verification</vt:lpstr>
      <vt:lpstr>Claims Expenditures &amp; Premium Data Report</vt:lpstr>
      <vt:lpstr>Claims Expenditures &amp; Premium Data Report</vt:lpstr>
      <vt:lpstr>Claims Expenditures &amp; Premium Data Report</vt:lpstr>
      <vt:lpstr>Questions? </vt:lpstr>
      <vt:lpstr>Payment Processing &amp; Recording</vt:lpstr>
      <vt:lpstr>Payment Processing &amp; Recording</vt:lpstr>
      <vt:lpstr>Assessment Process and Paying Invoices</vt:lpstr>
      <vt:lpstr>Important Dates to Note for the Assessment Process</vt:lpstr>
      <vt:lpstr>Notification of Invoice Due </vt:lpstr>
      <vt:lpstr>Notification of Invoice Due </vt:lpstr>
      <vt:lpstr>Permissions</vt:lpstr>
      <vt:lpstr>Notifications for Invoices</vt:lpstr>
      <vt:lpstr>Navigation </vt:lpstr>
      <vt:lpstr>Paying Invoices</vt:lpstr>
      <vt:lpstr>Paying Invoices</vt:lpstr>
      <vt:lpstr>Payment Screen</vt:lpstr>
      <vt:lpstr>Payment Screen</vt:lpstr>
      <vt:lpstr>Payment Screen</vt:lpstr>
      <vt:lpstr>Payment Screen</vt:lpstr>
      <vt:lpstr>Payment Confirmation</vt:lpstr>
      <vt:lpstr>Payment Confirmation Email</vt:lpstr>
      <vt:lpstr>Reviewing Past Payments</vt:lpstr>
      <vt:lpstr>Reminder Emails </vt:lpstr>
      <vt:lpstr>Delinquency Process</vt:lpstr>
      <vt:lpstr>A Note on Payment Status </vt:lpstr>
      <vt:lpstr>Fine Process</vt:lpstr>
      <vt:lpstr>Invoice and Payment Report</vt:lpstr>
      <vt:lpstr>Invoice and Payment Report</vt:lpstr>
      <vt:lpstr>Example Report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 SO</dc:title>
  <dc:creator>Scott Kuhlke</dc:creator>
  <cp:lastModifiedBy>Guadalupe Manzo</cp:lastModifiedBy>
  <cp:revision>25</cp:revision>
  <cp:lastPrinted>2025-05-14T21:48:11Z</cp:lastPrinted>
  <dcterms:created xsi:type="dcterms:W3CDTF">2023-08-31T18:52:05Z</dcterms:created>
  <dcterms:modified xsi:type="dcterms:W3CDTF">2025-05-29T17:10:28Z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0x010100C437C3B2DBFEED4D823A30920B787D28</vt:lpwstr>
  </property>
  <property fmtid="{D5CDD505-2E9C-101B-9397-08002B2CF9AE}" pid="3" name="MediaServiceImageTags">
    <vt:lpwstr/>
  </property>
  <property fmtid="{D5CDD505-2E9C-101B-9397-08002B2CF9AE}" pid="4" name="MSIP_Label_7138a076-c22e-4511-a058-63bc0d273c94_Enabled">
    <vt:lpwstr>true</vt:lpwstr>
  </property>
  <property fmtid="{D5CDD505-2E9C-101B-9397-08002B2CF9AE}" pid="5" name="MSIP_Label_7138a076-c22e-4511-a058-63bc0d273c94_SetDate">
    <vt:lpwstr>2025-03-17T23:17:21Z</vt:lpwstr>
  </property>
  <property fmtid="{D5CDD505-2E9C-101B-9397-08002B2CF9AE}" pid="6" name="MSIP_Label_7138a076-c22e-4511-a058-63bc0d273c94_Method">
    <vt:lpwstr>Privileged</vt:lpwstr>
  </property>
  <property fmtid="{D5CDD505-2E9C-101B-9397-08002B2CF9AE}" pid="7" name="MSIP_Label_7138a076-c22e-4511-a058-63bc0d273c94_Name">
    <vt:lpwstr>Public</vt:lpwstr>
  </property>
  <property fmtid="{D5CDD505-2E9C-101B-9397-08002B2CF9AE}" pid="8" name="MSIP_Label_7138a076-c22e-4511-a058-63bc0d273c94_SiteId">
    <vt:lpwstr>ae9d6e9a-cc18-4204-ac29-43a0ccb860e8</vt:lpwstr>
  </property>
  <property fmtid="{D5CDD505-2E9C-101B-9397-08002B2CF9AE}" pid="9" name="MSIP_Label_7138a076-c22e-4511-a058-63bc0d273c94_ActionId">
    <vt:lpwstr>07fca451-a0f4-4b9c-a3ff-f509082d34f8</vt:lpwstr>
  </property>
  <property fmtid="{D5CDD505-2E9C-101B-9397-08002B2CF9AE}" pid="10" name="MSIP_Label_7138a076-c22e-4511-a058-63bc0d273c94_ContentBits">
    <vt:lpwstr>0</vt:lpwstr>
  </property>
  <property fmtid="{D5CDD505-2E9C-101B-9397-08002B2CF9AE}" pid="11" name="MSIP_Label_7138a076-c22e-4511-a058-63bc0d273c94_Tag">
    <vt:lpwstr>10, 0, 1, 1</vt:lpwstr>
  </property>
</Properties>
</file>